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89"/>
  </p:notesMasterIdLst>
  <p:sldIdLst>
    <p:sldId id="982" r:id="rId2"/>
    <p:sldId id="1131" r:id="rId3"/>
    <p:sldId id="1135" r:id="rId4"/>
    <p:sldId id="1133" r:id="rId5"/>
    <p:sldId id="1134" r:id="rId6"/>
    <p:sldId id="985" r:id="rId7"/>
    <p:sldId id="986" r:id="rId8"/>
    <p:sldId id="987" r:id="rId9"/>
    <p:sldId id="1032" r:id="rId10"/>
    <p:sldId id="988" r:id="rId11"/>
    <p:sldId id="1033" r:id="rId12"/>
    <p:sldId id="989" r:id="rId13"/>
    <p:sldId id="990" r:id="rId14"/>
    <p:sldId id="1038" r:id="rId15"/>
    <p:sldId id="1040" r:id="rId16"/>
    <p:sldId id="1041" r:id="rId17"/>
    <p:sldId id="1047" r:id="rId18"/>
    <p:sldId id="1054" r:id="rId19"/>
    <p:sldId id="1053" r:id="rId20"/>
    <p:sldId id="1052" r:id="rId21"/>
    <p:sldId id="1048" r:id="rId22"/>
    <p:sldId id="1066" r:id="rId23"/>
    <p:sldId id="1059" r:id="rId24"/>
    <p:sldId id="1060" r:id="rId25"/>
    <p:sldId id="1061" r:id="rId26"/>
    <p:sldId id="991" r:id="rId27"/>
    <p:sldId id="993" r:id="rId28"/>
    <p:sldId id="1067" r:id="rId29"/>
    <p:sldId id="1068" r:id="rId30"/>
    <p:sldId id="1071" r:id="rId31"/>
    <p:sldId id="1112" r:id="rId32"/>
    <p:sldId id="1070" r:id="rId33"/>
    <p:sldId id="1108" r:id="rId34"/>
    <p:sldId id="1069" r:id="rId35"/>
    <p:sldId id="1109" r:id="rId36"/>
    <p:sldId id="1072" r:id="rId37"/>
    <p:sldId id="1111" r:id="rId38"/>
    <p:sldId id="1073" r:id="rId39"/>
    <p:sldId id="1074" r:id="rId40"/>
    <p:sldId id="1115" r:id="rId41"/>
    <p:sldId id="1075" r:id="rId42"/>
    <p:sldId id="1116" r:id="rId43"/>
    <p:sldId id="1113" r:id="rId44"/>
    <p:sldId id="1136" r:id="rId45"/>
    <p:sldId id="1137" r:id="rId46"/>
    <p:sldId id="1076" r:id="rId47"/>
    <p:sldId id="1114" r:id="rId48"/>
    <p:sldId id="1077" r:id="rId49"/>
    <p:sldId id="1078" r:id="rId50"/>
    <p:sldId id="1079" r:id="rId51"/>
    <p:sldId id="1080" r:id="rId52"/>
    <p:sldId id="1081" r:id="rId53"/>
    <p:sldId id="1082" r:id="rId54"/>
    <p:sldId id="1083" r:id="rId55"/>
    <p:sldId id="1091" r:id="rId56"/>
    <p:sldId id="1120" r:id="rId57"/>
    <p:sldId id="1085" r:id="rId58"/>
    <p:sldId id="1117" r:id="rId59"/>
    <p:sldId id="1087" r:id="rId60"/>
    <p:sldId id="1118" r:id="rId61"/>
    <p:sldId id="1090" r:id="rId62"/>
    <p:sldId id="1119" r:id="rId63"/>
    <p:sldId id="1088" r:id="rId64"/>
    <p:sldId id="1121" r:id="rId65"/>
    <p:sldId id="1089" r:id="rId66"/>
    <p:sldId id="1126" r:id="rId67"/>
    <p:sldId id="1127" r:id="rId68"/>
    <p:sldId id="1092" r:id="rId69"/>
    <p:sldId id="1094" r:id="rId70"/>
    <p:sldId id="1093" r:id="rId71"/>
    <p:sldId id="1095" r:id="rId72"/>
    <p:sldId id="1122" r:id="rId73"/>
    <p:sldId id="1128" r:id="rId74"/>
    <p:sldId id="1124" r:id="rId75"/>
    <p:sldId id="1096" r:id="rId76"/>
    <p:sldId id="1097" r:id="rId77"/>
    <p:sldId id="1125" r:id="rId78"/>
    <p:sldId id="1099" r:id="rId79"/>
    <p:sldId id="1100" r:id="rId80"/>
    <p:sldId id="1101" r:id="rId81"/>
    <p:sldId id="1102" r:id="rId82"/>
    <p:sldId id="1123" r:id="rId83"/>
    <p:sldId id="1129" r:id="rId84"/>
    <p:sldId id="1130" r:id="rId85"/>
    <p:sldId id="1132" r:id="rId86"/>
    <p:sldId id="1103" r:id="rId87"/>
    <p:sldId id="1107" r:id="rId8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pos="14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482" autoAdjust="0"/>
    <p:restoredTop sz="94575" autoAdjust="0"/>
  </p:normalViewPr>
  <p:slideViewPr>
    <p:cSldViewPr>
      <p:cViewPr varScale="1">
        <p:scale>
          <a:sx n="79" d="100"/>
          <a:sy n="79" d="100"/>
        </p:scale>
        <p:origin x="1290" y="78"/>
      </p:cViewPr>
      <p:guideLst>
        <p:guide orient="horz" pos="1728"/>
        <p:guide pos="14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</a:defRPr>
            </a:lvl1pPr>
          </a:lstStyle>
          <a:p>
            <a:endParaRPr 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endParaRPr lang="en-US"/>
          </a:p>
        </p:txBody>
      </p:sp>
      <p:sp>
        <p:nvSpPr>
          <p:cNvPr id="259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9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</a:defRPr>
            </a:lvl1pPr>
          </a:lstStyle>
          <a:p>
            <a:endParaRPr lang="en-US"/>
          </a:p>
        </p:txBody>
      </p:sp>
      <p:sp>
        <p:nvSpPr>
          <p:cNvPr id="259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fld id="{E02828E7-683B-4363-AC9B-6756B0C880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32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2F04E-990D-4BE4-9485-4DAB189DB6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5C8A8-98D2-4140-9FAA-9E0D3C1156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364AD-F036-405B-BF8D-2A033820C7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72700B-3700-4C0E-83F5-127A6C7F0D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A2DFC1B-EF15-4DB0-985A-C2892BCC6E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3CCF9-B6D8-4F51-A56B-52052272BD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E58C8-DF41-4157-BA10-C8C55771DD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506AE-23B9-4467-BF72-AC4953D2E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F64A5-342D-42C8-AA4C-072E155749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F2D45-CE5D-48FB-BD8D-9563CE54D2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5AA01-5D0A-487A-B4BF-66111BC769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B5E04-2FB7-4556-8153-EF7A6774EE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EDD6C-D4A2-4049-A77F-8C60877995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A270E30-40AD-443D-8FA5-A44BA3237D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676400"/>
            <a:ext cx="7239000" cy="3048000"/>
          </a:xfrm>
        </p:spPr>
        <p:txBody>
          <a:bodyPr/>
          <a:lstStyle/>
          <a:p>
            <a:r>
              <a:rPr lang="en-US" sz="4800" b="1" i="1"/>
              <a:t/>
            </a:r>
            <a:br>
              <a:rPr lang="en-US" sz="4800" b="1" i="1"/>
            </a:br>
            <a:r>
              <a:rPr lang="en-US" sz="4800" b="1" i="1"/>
              <a:t> Chapter 8 </a:t>
            </a:r>
            <a:br>
              <a:rPr lang="en-US" sz="4800" b="1" i="1"/>
            </a:br>
            <a:r>
              <a:rPr lang="en-US" sz="4800" b="1" i="1"/>
              <a:t>Geologic Time</a:t>
            </a:r>
            <a:br>
              <a:rPr lang="en-US" sz="4800" b="1" i="1"/>
            </a:br>
            <a:endParaRPr lang="en-US" sz="4800" b="1" i="1"/>
          </a:p>
        </p:txBody>
      </p:sp>
      <p:sp>
        <p:nvSpPr>
          <p:cNvPr id="1159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352800"/>
            <a:ext cx="6400800" cy="2332038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162925" cy="701675"/>
          </a:xfrm>
        </p:spPr>
        <p:txBody>
          <a:bodyPr/>
          <a:lstStyle/>
          <a:p>
            <a:r>
              <a:rPr lang="en-US" sz="4000" b="1" i="1"/>
              <a:t>Cross-Cutting Relationships</a:t>
            </a:r>
          </a:p>
        </p:txBody>
      </p:sp>
      <p:sp>
        <p:nvSpPr>
          <p:cNvPr id="1165315" name="Rectangle 3"/>
          <p:cNvSpPr>
            <a:spLocks noChangeArrowheads="1"/>
          </p:cNvSpPr>
          <p:nvPr/>
        </p:nvSpPr>
        <p:spPr bwMode="auto">
          <a:xfrm>
            <a:off x="3429000" y="62484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latin typeface="Verdana" pitchFamily="34" charset="0"/>
              </a:rPr>
              <a:t>Figure 8.4</a:t>
            </a:r>
          </a:p>
        </p:txBody>
      </p:sp>
      <p:pic>
        <p:nvPicPr>
          <p:cNvPr id="1165316" name="Picture 4" descr="08_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581150" y="1838325"/>
            <a:ext cx="5962650" cy="43561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440738" cy="701675"/>
          </a:xfrm>
        </p:spPr>
        <p:txBody>
          <a:bodyPr/>
          <a:lstStyle/>
          <a:p>
            <a:r>
              <a:rPr lang="en-US" sz="4000" b="1" i="1"/>
              <a:t>Relative Dating</a:t>
            </a:r>
          </a:p>
        </p:txBody>
      </p:sp>
      <p:sp>
        <p:nvSpPr>
          <p:cNvPr id="122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514600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Inclusions</a:t>
            </a:r>
          </a:p>
          <a:p>
            <a:pPr lvl="2"/>
            <a:r>
              <a:rPr lang="en-US" sz="2800" b="1"/>
              <a:t>An inclusion is a piece of rock that is enclosed within another rock</a:t>
            </a:r>
          </a:p>
          <a:p>
            <a:pPr lvl="2"/>
            <a:r>
              <a:rPr lang="en-US" sz="2800" b="1"/>
              <a:t>Rock containing the inclusion is younger</a:t>
            </a:r>
          </a:p>
          <a:p>
            <a:pPr lvl="2"/>
            <a:endParaRPr lang="en-US" sz="2800" b="1"/>
          </a:p>
          <a:p>
            <a:pPr lvl="2"/>
            <a:endParaRPr lang="en-US" b="1"/>
          </a:p>
          <a:p>
            <a:pPr lvl="1">
              <a:buFontTx/>
              <a:buNone/>
            </a:pPr>
            <a:endParaRPr lang="en-US" b="1"/>
          </a:p>
          <a:p>
            <a:pPr lvl="2"/>
            <a:endParaRPr lang="en-US" b="1"/>
          </a:p>
        </p:txBody>
      </p:sp>
      <p:pic>
        <p:nvPicPr>
          <p:cNvPr id="1226757" name="Picture 5" descr="AADZJLO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733800"/>
            <a:ext cx="4343400" cy="2906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440738" cy="701675"/>
          </a:xfrm>
        </p:spPr>
        <p:txBody>
          <a:bodyPr/>
          <a:lstStyle/>
          <a:p>
            <a:r>
              <a:rPr lang="en-US" sz="4000" b="1" i="1"/>
              <a:t>Relative Dating</a:t>
            </a:r>
          </a:p>
        </p:txBody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chemeClr val="tx2"/>
                </a:solidFill>
              </a:rPr>
              <a:t>Unconformity</a:t>
            </a:r>
          </a:p>
          <a:p>
            <a:pPr lvl="2"/>
            <a:r>
              <a:rPr lang="en-US" sz="2800" b="1"/>
              <a:t>An unconformity is a break in the rock record produced by erosion and/or nondeposition of rock units</a:t>
            </a:r>
          </a:p>
          <a:p>
            <a:pPr lvl="2"/>
            <a:endParaRPr lang="en-US" b="1"/>
          </a:p>
          <a:p>
            <a:pPr lvl="1">
              <a:buFontTx/>
              <a:buNone/>
            </a:pPr>
            <a:endParaRPr lang="en-US" b="1"/>
          </a:p>
          <a:p>
            <a:pPr lvl="2"/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701675"/>
          </a:xfrm>
        </p:spPr>
        <p:txBody>
          <a:bodyPr/>
          <a:lstStyle/>
          <a:p>
            <a:r>
              <a:rPr lang="en-US" sz="4000" b="1" i="1"/>
              <a:t>Relative Dating</a:t>
            </a:r>
          </a:p>
        </p:txBody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Unconformity</a:t>
            </a:r>
          </a:p>
          <a:p>
            <a:pPr lvl="2"/>
            <a:r>
              <a:rPr lang="en-US" sz="2800" b="1"/>
              <a:t>Types of unconformities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Angular unconformity</a:t>
            </a:r>
            <a:r>
              <a:rPr lang="en-US" sz="2400" b="1" i="1">
                <a:latin typeface="Tahoma"/>
                <a:cs typeface="Tahoma" charset="0"/>
              </a:rPr>
              <a:t>—</a:t>
            </a:r>
            <a:r>
              <a:rPr lang="en-US" sz="2400" b="1"/>
              <a:t>Tilted rocks are overlain by flat-lying rocks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Disconformity</a:t>
            </a:r>
            <a:r>
              <a:rPr lang="en-US" sz="2400" b="1">
                <a:latin typeface="Tahoma"/>
                <a:cs typeface="Tahoma" charset="0"/>
              </a:rPr>
              <a:t>—</a:t>
            </a:r>
            <a:r>
              <a:rPr lang="en-US" sz="2400" b="1"/>
              <a:t>Strata on either side of the unconformity are parallel 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Nonconformity</a:t>
            </a:r>
            <a:r>
              <a:rPr lang="en-US" sz="2400" b="1">
                <a:latin typeface="Tahoma"/>
                <a:cs typeface="Tahoma" charset="0"/>
              </a:rPr>
              <a:t>—</a:t>
            </a:r>
            <a:r>
              <a:rPr lang="en-US" sz="2400" b="1"/>
              <a:t>Metamorphic or igneous rocks in contact with sedimentary strata</a:t>
            </a:r>
          </a:p>
          <a:p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200" b="1" i="1"/>
              <a:t>Relative Dating - Angular Unconformity</a:t>
            </a:r>
            <a:endParaRPr lang="en-US" sz="3200" b="1"/>
          </a:p>
        </p:txBody>
      </p:sp>
      <p:pic>
        <p:nvPicPr>
          <p:cNvPr id="1234950" name="Picture 6" descr="AADZJLL0"/>
          <p:cNvPicPr>
            <a:picLocks noChangeAspect="1" noChangeArrowheads="1"/>
          </p:cNvPicPr>
          <p:nvPr/>
        </p:nvPicPr>
        <p:blipFill>
          <a:blip r:embed="rId2"/>
          <a:srcRect b="10127"/>
          <a:stretch>
            <a:fillRect/>
          </a:stretch>
        </p:blipFill>
        <p:spPr bwMode="auto">
          <a:xfrm>
            <a:off x="2590800" y="762000"/>
            <a:ext cx="4335463" cy="5867400"/>
          </a:xfrm>
          <a:prstGeom prst="rect">
            <a:avLst/>
          </a:prstGeom>
          <a:noFill/>
        </p:spPr>
      </p:pic>
      <p:sp>
        <p:nvSpPr>
          <p:cNvPr id="1234951" name="Line 7"/>
          <p:cNvSpPr>
            <a:spLocks noChangeShapeType="1"/>
          </p:cNvSpPr>
          <p:nvPr/>
        </p:nvSpPr>
        <p:spPr bwMode="auto">
          <a:xfrm>
            <a:off x="3200400" y="3429000"/>
            <a:ext cx="3733800" cy="533400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200" b="1" i="1"/>
              <a:t>Relative Dating - Nonconformity</a:t>
            </a:r>
          </a:p>
        </p:txBody>
      </p:sp>
      <p:pic>
        <p:nvPicPr>
          <p:cNvPr id="1236997" name="Picture 5" descr="AACHAAI0"/>
          <p:cNvPicPr>
            <a:picLocks noChangeAspect="1" noChangeArrowheads="1"/>
          </p:cNvPicPr>
          <p:nvPr/>
        </p:nvPicPr>
        <p:blipFill>
          <a:blip r:embed="rId2"/>
          <a:srcRect t="6000" b="6000"/>
          <a:stretch>
            <a:fillRect/>
          </a:stretch>
        </p:blipFill>
        <p:spPr bwMode="auto">
          <a:xfrm>
            <a:off x="762000" y="914400"/>
            <a:ext cx="7620000" cy="5029200"/>
          </a:xfrm>
          <a:prstGeom prst="rect">
            <a:avLst/>
          </a:prstGeom>
          <a:noFill/>
        </p:spPr>
      </p:pic>
      <p:sp>
        <p:nvSpPr>
          <p:cNvPr id="1236998" name="Line 6"/>
          <p:cNvSpPr>
            <a:spLocks noChangeShapeType="1"/>
          </p:cNvSpPr>
          <p:nvPr/>
        </p:nvSpPr>
        <p:spPr bwMode="auto">
          <a:xfrm flipV="1">
            <a:off x="838200" y="3962400"/>
            <a:ext cx="7467600" cy="2286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200" b="1" i="1"/>
              <a:t>Relative Dating </a:t>
            </a:r>
            <a:r>
              <a:rPr lang="en-US" sz="3200" b="1" i="1">
                <a:latin typeface="Tahoma"/>
              </a:rPr>
              <a:t>–</a:t>
            </a:r>
            <a:r>
              <a:rPr lang="en-US" sz="3200" b="1" i="1"/>
              <a:t> Disconformities </a:t>
            </a:r>
          </a:p>
        </p:txBody>
      </p:sp>
      <p:pic>
        <p:nvPicPr>
          <p:cNvPr id="1238022" name="Picture 6" descr="AADZJLM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47800"/>
            <a:ext cx="7696200" cy="5130800"/>
          </a:xfrm>
          <a:prstGeom prst="rect">
            <a:avLst/>
          </a:prstGeom>
          <a:noFill/>
        </p:spPr>
      </p:pic>
      <p:sp>
        <p:nvSpPr>
          <p:cNvPr id="1238020" name="Line 4"/>
          <p:cNvSpPr>
            <a:spLocks noChangeShapeType="1"/>
          </p:cNvSpPr>
          <p:nvPr/>
        </p:nvSpPr>
        <p:spPr bwMode="auto">
          <a:xfrm flipV="1">
            <a:off x="685800" y="3886200"/>
            <a:ext cx="7543800" cy="76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35938" cy="701675"/>
          </a:xfrm>
        </p:spPr>
        <p:txBody>
          <a:bodyPr/>
          <a:lstStyle/>
          <a:p>
            <a:r>
              <a:rPr lang="en-US" sz="4000" b="1" i="1"/>
              <a:t>Dating with Radioactivity</a:t>
            </a:r>
          </a:p>
        </p:txBody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>
                <a:solidFill>
                  <a:schemeClr val="tx2"/>
                </a:solidFill>
              </a:rPr>
              <a:t>Parent</a:t>
            </a:r>
            <a:r>
              <a:rPr lang="en-US" b="1"/>
              <a:t> </a:t>
            </a:r>
            <a:r>
              <a:rPr lang="en-US" b="1">
                <a:solidFill>
                  <a:schemeClr val="tx2"/>
                </a:solidFill>
                <a:latin typeface="Tahoma"/>
                <a:cs typeface="Tahoma" charset="0"/>
              </a:rPr>
              <a:t>—</a:t>
            </a:r>
            <a:r>
              <a:rPr lang="en-US" b="1">
                <a:solidFill>
                  <a:schemeClr val="tx2"/>
                </a:solidFill>
                <a:cs typeface="Tahoma" charset="0"/>
              </a:rPr>
              <a:t>A</a:t>
            </a:r>
            <a:r>
              <a:rPr lang="en-US" b="1">
                <a:solidFill>
                  <a:schemeClr val="tx2"/>
                </a:solidFill>
              </a:rPr>
              <a:t>n unstable radioactive isotope</a:t>
            </a:r>
          </a:p>
          <a:p>
            <a:r>
              <a:rPr lang="en-US" b="1" i="1">
                <a:solidFill>
                  <a:schemeClr val="tx2"/>
                </a:solidFill>
              </a:rPr>
              <a:t>Daughter product</a:t>
            </a:r>
            <a:r>
              <a:rPr lang="en-US" b="1">
                <a:solidFill>
                  <a:schemeClr val="tx2"/>
                </a:solidFill>
                <a:latin typeface="Tahoma"/>
                <a:cs typeface="Tahoma" charset="0"/>
              </a:rPr>
              <a:t>—</a:t>
            </a:r>
            <a:r>
              <a:rPr lang="en-US" b="1">
                <a:solidFill>
                  <a:schemeClr val="tx2"/>
                </a:solidFill>
                <a:cs typeface="Tahoma" charset="0"/>
              </a:rPr>
              <a:t>T</a:t>
            </a:r>
            <a:r>
              <a:rPr lang="en-US" b="1">
                <a:solidFill>
                  <a:schemeClr val="tx2"/>
                </a:solidFill>
              </a:rPr>
              <a:t>he isotopes resulting from the decay of a parent</a:t>
            </a:r>
          </a:p>
          <a:p>
            <a:r>
              <a:rPr lang="en-US" b="1" i="1">
                <a:solidFill>
                  <a:schemeClr val="tx2"/>
                </a:solidFill>
              </a:rPr>
              <a:t>Half-life</a:t>
            </a:r>
            <a:r>
              <a:rPr lang="en-US" b="1">
                <a:solidFill>
                  <a:schemeClr val="tx2"/>
                </a:solidFill>
                <a:latin typeface="Tahoma"/>
                <a:cs typeface="Tahoma" charset="0"/>
              </a:rPr>
              <a:t>—</a:t>
            </a:r>
            <a:r>
              <a:rPr lang="en-US" b="1">
                <a:solidFill>
                  <a:schemeClr val="tx2"/>
                </a:solidFill>
                <a:cs typeface="Tahoma" charset="0"/>
              </a:rPr>
              <a:t>T</a:t>
            </a:r>
            <a:r>
              <a:rPr lang="en-US" b="1">
                <a:solidFill>
                  <a:schemeClr val="tx2"/>
                </a:solidFill>
              </a:rPr>
              <a:t>he time required for one-half of the radioactive nuclei in a sample to decay</a:t>
            </a:r>
            <a:r>
              <a:rPr lang="en-US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440738" cy="701675"/>
          </a:xfrm>
        </p:spPr>
        <p:txBody>
          <a:bodyPr/>
          <a:lstStyle/>
          <a:p>
            <a:r>
              <a:rPr lang="en-US" sz="4000" b="1" i="1"/>
              <a:t>Dating with Radioactivity</a:t>
            </a:r>
          </a:p>
        </p:txBody>
      </p:sp>
      <p:pic>
        <p:nvPicPr>
          <p:cNvPr id="1252356" name="Picture 4" descr="08_T01"/>
          <p:cNvPicPr>
            <a:picLocks noChangeAspect="1" noChangeArrowheads="1"/>
          </p:cNvPicPr>
          <p:nvPr/>
        </p:nvPicPr>
        <p:blipFill>
          <a:blip r:embed="rId2"/>
          <a:srcRect l="943" t="3008" r="943" b="3760"/>
          <a:stretch>
            <a:fillRect/>
          </a:stretch>
        </p:blipFill>
        <p:spPr bwMode="auto">
          <a:xfrm>
            <a:off x="838200" y="1600200"/>
            <a:ext cx="79248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12138" cy="914400"/>
          </a:xfrm>
        </p:spPr>
        <p:txBody>
          <a:bodyPr/>
          <a:lstStyle/>
          <a:p>
            <a:r>
              <a:rPr lang="en-US" b="1" i="1"/>
              <a:t>Dating with Radioactivity</a:t>
            </a:r>
          </a:p>
        </p:txBody>
      </p:sp>
      <p:pic>
        <p:nvPicPr>
          <p:cNvPr id="1251332" name="Picture 4" descr="08_12"/>
          <p:cNvPicPr>
            <a:picLocks noChangeAspect="1" noChangeArrowheads="1"/>
          </p:cNvPicPr>
          <p:nvPr/>
        </p:nvPicPr>
        <p:blipFill>
          <a:blip r:embed="rId2"/>
          <a:srcRect l="3334" t="2528" r="3334" b="5164"/>
          <a:stretch>
            <a:fillRect/>
          </a:stretch>
        </p:blipFill>
        <p:spPr bwMode="auto">
          <a:xfrm>
            <a:off x="2438400" y="1066800"/>
            <a:ext cx="42672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3494" name="Picture 6" descr="quiz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543" t="10101" r="14116" b="58226"/>
          <a:stretch>
            <a:fillRect/>
          </a:stretch>
        </p:blipFill>
        <p:spPr>
          <a:xfrm>
            <a:off x="609600" y="838200"/>
            <a:ext cx="8305800" cy="48831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135938" cy="914400"/>
          </a:xfrm>
        </p:spPr>
        <p:txBody>
          <a:bodyPr/>
          <a:lstStyle/>
          <a:p>
            <a:r>
              <a:rPr lang="en-US" b="1" i="1"/>
              <a:t>Dating with Radioactivity</a:t>
            </a:r>
          </a:p>
        </p:txBody>
      </p:sp>
      <p:pic>
        <p:nvPicPr>
          <p:cNvPr id="1250308" name="Picture 4" descr="08_13"/>
          <p:cNvPicPr>
            <a:picLocks noChangeAspect="1" noChangeArrowheads="1"/>
          </p:cNvPicPr>
          <p:nvPr/>
        </p:nvPicPr>
        <p:blipFill>
          <a:blip r:embed="rId2"/>
          <a:srcRect t="1427" b="4399"/>
          <a:stretch>
            <a:fillRect/>
          </a:stretch>
        </p:blipFill>
        <p:spPr bwMode="auto">
          <a:xfrm>
            <a:off x="1828800" y="1066800"/>
            <a:ext cx="5715000" cy="5548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440738" cy="701675"/>
          </a:xfrm>
        </p:spPr>
        <p:txBody>
          <a:bodyPr/>
          <a:lstStyle/>
          <a:p>
            <a:r>
              <a:rPr lang="en-US" sz="4000" b="1" i="1"/>
              <a:t>Dating with Radioactivity</a:t>
            </a:r>
          </a:p>
        </p:txBody>
      </p:sp>
      <p:sp>
        <p:nvSpPr>
          <p:cNvPr id="124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chemeClr val="tx2"/>
                </a:solidFill>
              </a:rPr>
              <a:t>Radiometric dating</a:t>
            </a:r>
          </a:p>
          <a:p>
            <a:pPr lvl="2"/>
            <a:r>
              <a:rPr lang="en-US" sz="2800" b="1"/>
              <a:t>Principle of radioactive dating</a:t>
            </a:r>
          </a:p>
          <a:p>
            <a:pPr lvl="3"/>
            <a:r>
              <a:rPr lang="en-US" sz="2400" b="1"/>
              <a:t>The percentage of radioactive atoms that decay during one half-life is always the same (50 percent)</a:t>
            </a:r>
          </a:p>
          <a:p>
            <a:pPr lvl="3"/>
            <a:r>
              <a:rPr lang="en-US" sz="2400" b="1"/>
              <a:t>However, the actual number of atoms that decay continually decreases</a:t>
            </a:r>
          </a:p>
          <a:p>
            <a:pPr lvl="3"/>
            <a:r>
              <a:rPr lang="en-US" sz="2400" b="1"/>
              <a:t>Comparing the ratio of parent to daughter yields the age of the sample</a:t>
            </a:r>
          </a:p>
          <a:p>
            <a:pPr lvl="3"/>
            <a:r>
              <a:rPr lang="en-US" sz="2400" b="1"/>
              <a:t>Decay is not affected by external forces</a:t>
            </a:r>
          </a:p>
          <a:p>
            <a:pPr lvl="2"/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440738" cy="701675"/>
          </a:xfrm>
        </p:spPr>
        <p:txBody>
          <a:bodyPr/>
          <a:lstStyle/>
          <a:p>
            <a:r>
              <a:rPr lang="en-US" sz="4000" b="1" i="1"/>
              <a:t>The Geologic Time Scale</a:t>
            </a:r>
          </a:p>
        </p:txBody>
      </p:sp>
      <p:pic>
        <p:nvPicPr>
          <p:cNvPr id="1266692" name="Picture 4" descr="08_14"/>
          <p:cNvPicPr>
            <a:picLocks noChangeAspect="1" noChangeArrowheads="1"/>
          </p:cNvPicPr>
          <p:nvPr/>
        </p:nvPicPr>
        <p:blipFill>
          <a:blip r:embed="rId2"/>
          <a:srcRect b="4286"/>
          <a:stretch>
            <a:fillRect/>
          </a:stretch>
        </p:blipFill>
        <p:spPr bwMode="auto">
          <a:xfrm>
            <a:off x="2209800" y="1295400"/>
            <a:ext cx="4538663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440738" cy="701675"/>
          </a:xfrm>
        </p:spPr>
        <p:txBody>
          <a:bodyPr/>
          <a:lstStyle/>
          <a:p>
            <a:r>
              <a:rPr lang="en-US" sz="4000" b="1" i="1"/>
              <a:t>The Geologic Time Scale</a:t>
            </a:r>
          </a:p>
        </p:txBody>
      </p:sp>
      <p:sp>
        <p:nvSpPr>
          <p:cNvPr id="125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Structure of the geologic time scale</a:t>
            </a:r>
          </a:p>
          <a:p>
            <a:pPr lvl="2"/>
            <a:r>
              <a:rPr lang="en-US" sz="2800" b="1"/>
              <a:t>Names of the eons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Phanerozoic</a:t>
            </a:r>
            <a:r>
              <a:rPr lang="en-US" sz="2400" b="1"/>
              <a:t> (</a:t>
            </a:r>
            <a:r>
              <a:rPr lang="en-US" sz="2400" b="1">
                <a:latin typeface="Tahoma"/>
              </a:rPr>
              <a:t>“</a:t>
            </a:r>
            <a:r>
              <a:rPr lang="en-US" sz="2400" b="1"/>
              <a:t>visible life</a:t>
            </a:r>
            <a:r>
              <a:rPr lang="en-US" sz="2400" b="1">
                <a:latin typeface="Tahoma"/>
              </a:rPr>
              <a:t>”</a:t>
            </a:r>
            <a:r>
              <a:rPr lang="en-US" sz="2400" b="1"/>
              <a:t>)</a:t>
            </a:r>
            <a:r>
              <a:rPr lang="en-US" sz="2400" b="1">
                <a:latin typeface="Tahoma"/>
                <a:cs typeface="Tahoma" charset="0"/>
              </a:rPr>
              <a:t>—</a:t>
            </a:r>
            <a:r>
              <a:rPr lang="en-US" sz="2400" b="1">
                <a:cs typeface="Tahoma" charset="0"/>
              </a:rPr>
              <a:t>T</a:t>
            </a:r>
            <a:r>
              <a:rPr lang="en-US" sz="2400" b="1"/>
              <a:t>he most recent eon, began about 540 million years ago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Proterozoic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Archean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Hadean</a:t>
            </a:r>
            <a:r>
              <a:rPr lang="en-US" sz="2400" b="1">
                <a:latin typeface="Tahoma"/>
                <a:cs typeface="Tahoma" charset="0"/>
              </a:rPr>
              <a:t>—</a:t>
            </a:r>
            <a:r>
              <a:rPr lang="en-US" sz="2400" b="1">
                <a:cs typeface="Tahoma" charset="0"/>
              </a:rPr>
              <a:t>T</a:t>
            </a:r>
            <a:r>
              <a:rPr lang="en-US" sz="2400" b="1"/>
              <a:t>he oldest eon</a:t>
            </a:r>
          </a:p>
          <a:p>
            <a:pPr lvl="2"/>
            <a:endParaRPr lang="en-US" sz="2800" b="1"/>
          </a:p>
          <a:p>
            <a:pPr lvl="3"/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440738" cy="701675"/>
          </a:xfrm>
        </p:spPr>
        <p:txBody>
          <a:bodyPr/>
          <a:lstStyle/>
          <a:p>
            <a:r>
              <a:rPr lang="en-US" sz="4000" b="1" i="1"/>
              <a:t>The Geologic Time Scale</a:t>
            </a:r>
          </a:p>
        </p:txBody>
      </p:sp>
      <p:sp>
        <p:nvSpPr>
          <p:cNvPr id="126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Structure of the geologic time scale</a:t>
            </a:r>
          </a:p>
          <a:p>
            <a:pPr lvl="2"/>
            <a:r>
              <a:rPr lang="en-US" sz="2800" b="1" i="1">
                <a:solidFill>
                  <a:schemeClr val="tx2"/>
                </a:solidFill>
              </a:rPr>
              <a:t>Era</a:t>
            </a:r>
            <a:r>
              <a:rPr lang="en-US" sz="2800" b="1">
                <a:latin typeface="Tahoma"/>
                <a:cs typeface="Tahoma" charset="0"/>
              </a:rPr>
              <a:t>—</a:t>
            </a:r>
            <a:r>
              <a:rPr lang="en-US" sz="2800" b="1">
                <a:cs typeface="Tahoma" charset="0"/>
              </a:rPr>
              <a:t>S</a:t>
            </a:r>
            <a:r>
              <a:rPr lang="en-US" sz="2800" b="1"/>
              <a:t>ubdivision of an eon</a:t>
            </a:r>
          </a:p>
          <a:p>
            <a:pPr lvl="2"/>
            <a:r>
              <a:rPr lang="en-US" sz="2800" b="1"/>
              <a:t>Eras of the Phanerozoic eon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Cenozoic</a:t>
            </a:r>
            <a:r>
              <a:rPr lang="en-US" sz="2400" b="1"/>
              <a:t> (</a:t>
            </a:r>
            <a:r>
              <a:rPr lang="en-US" sz="2400" b="1">
                <a:latin typeface="Tahoma"/>
              </a:rPr>
              <a:t>“</a:t>
            </a:r>
            <a:r>
              <a:rPr lang="en-US" sz="2400" b="1"/>
              <a:t>recent life</a:t>
            </a:r>
            <a:r>
              <a:rPr lang="en-US" sz="2400" b="1">
                <a:latin typeface="Tahoma"/>
              </a:rPr>
              <a:t>”</a:t>
            </a:r>
            <a:r>
              <a:rPr lang="en-US" sz="2400" b="1"/>
              <a:t>)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Mesozoic</a:t>
            </a:r>
            <a:r>
              <a:rPr lang="en-US" sz="2400" b="1"/>
              <a:t> (</a:t>
            </a:r>
            <a:r>
              <a:rPr lang="en-US" sz="2400" b="1">
                <a:latin typeface="Tahoma"/>
              </a:rPr>
              <a:t>“</a:t>
            </a:r>
            <a:r>
              <a:rPr lang="en-US" sz="2400" b="1"/>
              <a:t>middle life</a:t>
            </a:r>
            <a:r>
              <a:rPr lang="en-US" sz="2400" b="1">
                <a:latin typeface="Tahoma"/>
              </a:rPr>
              <a:t>”</a:t>
            </a:r>
            <a:r>
              <a:rPr lang="en-US" sz="2400" b="1"/>
              <a:t>)</a:t>
            </a:r>
          </a:p>
          <a:p>
            <a:pPr lvl="3"/>
            <a:r>
              <a:rPr lang="en-US" sz="2400" b="1" i="1">
                <a:solidFill>
                  <a:schemeClr val="tx2"/>
                </a:solidFill>
              </a:rPr>
              <a:t>Paleozoic</a:t>
            </a:r>
            <a:r>
              <a:rPr lang="en-US" sz="2400" b="1"/>
              <a:t> (</a:t>
            </a:r>
            <a:r>
              <a:rPr lang="en-US" sz="2400" b="1">
                <a:latin typeface="Tahoma"/>
              </a:rPr>
              <a:t>“</a:t>
            </a:r>
            <a:r>
              <a:rPr lang="en-US" sz="2400" b="1"/>
              <a:t>ancient life</a:t>
            </a:r>
            <a:r>
              <a:rPr lang="en-US" sz="2400" b="1">
                <a:latin typeface="Tahoma"/>
              </a:rPr>
              <a:t>”</a:t>
            </a:r>
            <a:r>
              <a:rPr lang="en-US" sz="2400" b="1"/>
              <a:t>)</a:t>
            </a:r>
          </a:p>
          <a:p>
            <a:pPr lvl="2"/>
            <a:r>
              <a:rPr lang="en-US" sz="2800" b="1"/>
              <a:t>Eras are subdivided into </a:t>
            </a:r>
            <a:r>
              <a:rPr lang="en-US" sz="2800" b="1" i="1">
                <a:solidFill>
                  <a:schemeClr val="tx2"/>
                </a:solidFill>
              </a:rPr>
              <a:t>periods</a:t>
            </a:r>
          </a:p>
          <a:p>
            <a:pPr lvl="2"/>
            <a:r>
              <a:rPr lang="en-US" sz="2800" b="1"/>
              <a:t>Periods are subdivided into </a:t>
            </a:r>
            <a:r>
              <a:rPr lang="en-US" sz="2800" b="1" i="1">
                <a:solidFill>
                  <a:schemeClr val="tx2"/>
                </a:solidFill>
              </a:rPr>
              <a:t>epochs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440738" cy="701675"/>
          </a:xfrm>
        </p:spPr>
        <p:txBody>
          <a:bodyPr/>
          <a:lstStyle/>
          <a:p>
            <a:r>
              <a:rPr lang="en-US" sz="4000" b="1" i="1"/>
              <a:t>The Geologic Time Scale</a:t>
            </a:r>
          </a:p>
        </p:txBody>
      </p:sp>
      <p:sp>
        <p:nvSpPr>
          <p:cNvPr id="126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Precambrian time</a:t>
            </a:r>
          </a:p>
          <a:p>
            <a:pPr lvl="2"/>
            <a:r>
              <a:rPr lang="en-US" sz="2800" b="1"/>
              <a:t>Nearly 4 billion years prior to the Cambrian period</a:t>
            </a:r>
          </a:p>
          <a:p>
            <a:pPr lvl="2"/>
            <a:r>
              <a:rPr lang="en-US" sz="2800" b="1"/>
              <a:t>Not divided into smaller time units because the events of Precambrian history are not known in great enough detail</a:t>
            </a:r>
          </a:p>
          <a:p>
            <a:pPr lvl="3"/>
            <a:r>
              <a:rPr lang="en-US" sz="2400" b="1"/>
              <a:t>First abundant fossil evidence does not appear until the beginning of the Cambrian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40738" cy="762000"/>
          </a:xfrm>
        </p:spPr>
        <p:txBody>
          <a:bodyPr/>
          <a:lstStyle/>
          <a:p>
            <a:r>
              <a:rPr lang="en-US" b="1" i="1"/>
              <a:t>Fossils: Evidence of Past Life</a:t>
            </a:r>
          </a:p>
        </p:txBody>
      </p:sp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n-US" b="1" i="1">
                <a:solidFill>
                  <a:schemeClr val="tx2"/>
                </a:solidFill>
              </a:rPr>
              <a:t>Fossil</a:t>
            </a:r>
            <a:r>
              <a:rPr lang="en-US" b="1"/>
              <a:t> =  traces or remains of prehistoric life now preserved in rock</a:t>
            </a:r>
          </a:p>
          <a:p>
            <a:r>
              <a:rPr lang="en-US" b="1"/>
              <a:t>Fossils are generally found in sediment or sedimentary rock (rarely in metamorphic and never in igneous rock)</a:t>
            </a:r>
          </a:p>
          <a:p>
            <a:r>
              <a:rPr lang="en-US" b="1" i="1">
                <a:solidFill>
                  <a:schemeClr val="tx2"/>
                </a:solidFill>
              </a:rPr>
              <a:t>Paleontology</a:t>
            </a:r>
            <a:r>
              <a:rPr lang="en-US" b="1"/>
              <a:t> = study of fossils</a:t>
            </a:r>
            <a:endParaRPr lang="en-US" sz="3600" b="1"/>
          </a:p>
        </p:txBody>
      </p:sp>
      <p:pic>
        <p:nvPicPr>
          <p:cNvPr id="1168389" name="Picture 5" descr="tor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648200"/>
            <a:ext cx="85344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440738" cy="701675"/>
          </a:xfrm>
        </p:spPr>
        <p:txBody>
          <a:bodyPr/>
          <a:lstStyle/>
          <a:p>
            <a:r>
              <a:rPr lang="en-US" sz="4000" b="1" i="1"/>
              <a:t>Fossils: Evidence of Past Life</a:t>
            </a:r>
          </a:p>
        </p:txBody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34290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tx2"/>
                </a:solidFill>
              </a:rPr>
              <a:t>Conditions favoring preservation</a:t>
            </a:r>
          </a:p>
          <a:p>
            <a:pPr lvl="2">
              <a:lnSpc>
                <a:spcPct val="90000"/>
              </a:lnSpc>
            </a:pPr>
            <a:r>
              <a:rPr lang="en-US" sz="2800" b="1">
                <a:cs typeface="Times New Roman" pitchFamily="18" charset="0"/>
              </a:rPr>
              <a:t>Rapid burial</a:t>
            </a:r>
          </a:p>
          <a:p>
            <a:pPr lvl="2">
              <a:lnSpc>
                <a:spcPct val="90000"/>
              </a:lnSpc>
            </a:pPr>
            <a:r>
              <a:rPr lang="en-US" sz="2800" b="1">
                <a:cs typeface="Times New Roman" pitchFamily="18" charset="0"/>
              </a:rPr>
              <a:t>Possession of hard parts (skeleton, shell, etc.)</a:t>
            </a:r>
            <a:r>
              <a:rPr lang="en-US" sz="2800" b="1"/>
              <a:t> 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b="1"/>
              <a:t>	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b="1"/>
          </a:p>
        </p:txBody>
      </p:sp>
      <p:pic>
        <p:nvPicPr>
          <p:cNvPr id="1170436" name="Picture 4" descr="oct06 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36576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676400"/>
            <a:ext cx="7239000" cy="3751263"/>
          </a:xfrm>
        </p:spPr>
        <p:txBody>
          <a:bodyPr/>
          <a:lstStyle/>
          <a:p>
            <a:r>
              <a:rPr lang="en-US" sz="4800" b="1" i="1"/>
              <a:t/>
            </a:r>
            <a:br>
              <a:rPr lang="en-US" sz="4800" b="1" i="1"/>
            </a:br>
            <a:r>
              <a:rPr lang="en-US" sz="4800" b="1" i="1"/>
              <a:t> Chapter 9 </a:t>
            </a:r>
            <a:br>
              <a:rPr lang="en-US" sz="4800" b="1" i="1"/>
            </a:br>
            <a:r>
              <a:rPr lang="en-US" sz="4800" b="1" i="1"/>
              <a:t>Oceans: The Last Frontier</a:t>
            </a:r>
            <a:br>
              <a:rPr lang="en-US" sz="4800" b="1" i="1"/>
            </a:br>
            <a:endParaRPr lang="en-US" sz="4800" b="1" i="1"/>
          </a:p>
        </p:txBody>
      </p:sp>
      <p:sp>
        <p:nvSpPr>
          <p:cNvPr id="1270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352800"/>
            <a:ext cx="6400800" cy="2332038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The Vast World Ocean </a:t>
            </a:r>
          </a:p>
        </p:txBody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5626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Earth is often referred to as the </a:t>
            </a: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blue planet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Seventy-one percent of Earth’s surface is represented by oceans and marginal seas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Continents and islands comprise the remaining 29</a:t>
            </a:r>
            <a:r>
              <a:rPr lang="en-US" b="1">
                <a:cs typeface="Times New Roman" pitchFamily="18" charset="0"/>
                <a:sym typeface="Symbol" pitchFamily="18" charset="2"/>
              </a:rPr>
              <a:t></a:t>
            </a:r>
            <a:r>
              <a:rPr lang="en-US" b="1"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1.	H	</a:t>
            </a:r>
          </a:p>
          <a:p>
            <a:pPr marL="0" indent="0">
              <a:buNone/>
            </a:pPr>
            <a:r>
              <a:rPr lang="en-US" dirty="0" smtClean="0"/>
              <a:t>2.	J</a:t>
            </a:r>
          </a:p>
          <a:p>
            <a:pPr marL="0" indent="0">
              <a:buNone/>
            </a:pPr>
            <a:r>
              <a:rPr lang="en-US" dirty="0" smtClean="0"/>
              <a:t>3.	E</a:t>
            </a:r>
          </a:p>
          <a:p>
            <a:pPr marL="0" indent="0">
              <a:buNone/>
            </a:pPr>
            <a:r>
              <a:rPr lang="en-US" dirty="0" smtClean="0"/>
              <a:t>4.	B</a:t>
            </a:r>
          </a:p>
          <a:p>
            <a:pPr marL="0" indent="0">
              <a:buNone/>
            </a:pPr>
            <a:r>
              <a:rPr lang="en-US" dirty="0" smtClean="0"/>
              <a:t>5.	G</a:t>
            </a:r>
          </a:p>
          <a:p>
            <a:pPr marL="0" indent="0">
              <a:buNone/>
            </a:pPr>
            <a:r>
              <a:rPr lang="en-US" dirty="0" smtClean="0"/>
              <a:t>6.	K</a:t>
            </a:r>
          </a:p>
          <a:p>
            <a:pPr marL="0" indent="0">
              <a:buNone/>
            </a:pPr>
            <a:r>
              <a:rPr lang="en-US" dirty="0" smtClean="0"/>
              <a:t>7.	D</a:t>
            </a:r>
          </a:p>
          <a:p>
            <a:pPr marL="0" indent="0">
              <a:buNone/>
            </a:pPr>
            <a:r>
              <a:rPr lang="en-US" dirty="0" smtClean="0"/>
              <a:t>8.	C</a:t>
            </a:r>
          </a:p>
          <a:p>
            <a:pPr marL="0" indent="0">
              <a:buNone/>
            </a:pPr>
            <a:r>
              <a:rPr lang="en-US" dirty="0" smtClean="0"/>
              <a:t>9.	F</a:t>
            </a:r>
          </a:p>
          <a:p>
            <a:pPr marL="0" indent="0">
              <a:buNone/>
            </a:pPr>
            <a:r>
              <a:rPr lang="en-US" dirty="0" smtClean="0"/>
              <a:t>10.	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9938" y="346075"/>
            <a:ext cx="7805737" cy="595313"/>
          </a:xfrm>
        </p:spPr>
        <p:txBody>
          <a:bodyPr/>
          <a:lstStyle/>
          <a:p>
            <a:r>
              <a:rPr lang="en-US" b="1" i="1"/>
              <a:t>The Oceans of Earth</a:t>
            </a:r>
          </a:p>
        </p:txBody>
      </p:sp>
      <p:pic>
        <p:nvPicPr>
          <p:cNvPr id="1274883" name="Picture 3" descr="FG12_0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1528763"/>
            <a:ext cx="8428037" cy="4567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9938" y="346075"/>
            <a:ext cx="7805737" cy="595313"/>
          </a:xfrm>
        </p:spPr>
        <p:txBody>
          <a:bodyPr/>
          <a:lstStyle/>
          <a:p>
            <a:r>
              <a:rPr lang="en-US" b="1" i="1"/>
              <a:t>The Oceans of Earth</a:t>
            </a:r>
          </a:p>
        </p:txBody>
      </p:sp>
      <p:pic>
        <p:nvPicPr>
          <p:cNvPr id="1317892" name="Picture 4" descr="09_02A"/>
          <p:cNvPicPr>
            <a:picLocks noChangeAspect="1" noChangeArrowheads="1"/>
          </p:cNvPicPr>
          <p:nvPr/>
        </p:nvPicPr>
        <p:blipFill>
          <a:blip r:embed="rId2"/>
          <a:srcRect l="2469" r="4938" b="5316"/>
          <a:stretch>
            <a:fillRect/>
          </a:stretch>
        </p:blipFill>
        <p:spPr bwMode="auto">
          <a:xfrm>
            <a:off x="1447800" y="1143000"/>
            <a:ext cx="6553200" cy="5154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cs typeface="Times New Roman" pitchFamily="18" charset="0"/>
              </a:rPr>
              <a:t>The Vast World Ocean </a:t>
            </a:r>
          </a:p>
        </p:txBody>
      </p:sp>
      <p:sp>
        <p:nvSpPr>
          <p:cNvPr id="127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Four main ocean basins</a:t>
            </a:r>
            <a:r>
              <a:rPr lang="en-US" b="1">
                <a:cs typeface="Times New Roman" pitchFamily="18" charset="0"/>
              </a:rPr>
              <a:t> 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Pacific Ocean</a:t>
            </a:r>
            <a:r>
              <a:rPr lang="en-US" b="1" i="1">
                <a:solidFill>
                  <a:schemeClr val="tx2"/>
                </a:solidFill>
                <a:cs typeface="Tahoma" charset="0"/>
              </a:rPr>
              <a:t>—</a:t>
            </a:r>
            <a:r>
              <a:rPr lang="en-US" b="1">
                <a:cs typeface="Tahoma" charset="0"/>
              </a:rPr>
              <a:t>T</a:t>
            </a:r>
            <a:r>
              <a:rPr lang="en-US" b="1">
                <a:cs typeface="Times New Roman" pitchFamily="18" charset="0"/>
              </a:rPr>
              <a:t>he largest and has the greatest depth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Atlantic Ocean</a:t>
            </a:r>
            <a:r>
              <a:rPr lang="en-US" b="1">
                <a:cs typeface="Tahoma" charset="0"/>
              </a:rPr>
              <a:t>—A</a:t>
            </a:r>
            <a:r>
              <a:rPr lang="en-US" b="1">
                <a:cs typeface="Times New Roman" pitchFamily="18" charset="0"/>
              </a:rPr>
              <a:t>bout half the size of the Pacific and not quite as deep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Indian Ocean</a:t>
            </a:r>
            <a:r>
              <a:rPr lang="en-US" b="1" i="1">
                <a:cs typeface="Tahoma" charset="0"/>
              </a:rPr>
              <a:t>—</a:t>
            </a:r>
            <a:r>
              <a:rPr lang="en-US" b="1">
                <a:cs typeface="Times New Roman" pitchFamily="18" charset="0"/>
              </a:rPr>
              <a:t>Slightly smaller than the Atlantic, largely a Southern Hemisphere body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Arctic Ocean</a:t>
            </a:r>
            <a:r>
              <a:rPr lang="en-US" b="1">
                <a:cs typeface="Tahoma" charset="0"/>
              </a:rPr>
              <a:t>—</a:t>
            </a:r>
            <a:r>
              <a:rPr lang="en-US" b="1">
                <a:cs typeface="Times New Roman" pitchFamily="18" charset="0"/>
              </a:rPr>
              <a:t>About 7 percent the size of the Pacific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The Vast World Ocean </a:t>
            </a: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b="1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Northern Hemisphere is called the land hemisphere, and the Southern Hemisphere the water hemisphere</a:t>
            </a:r>
            <a:r>
              <a:rPr lang="en-US" b="1"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2743200"/>
            <a:ext cx="4191000" cy="1143000"/>
          </a:xfrm>
        </p:spPr>
        <p:txBody>
          <a:bodyPr/>
          <a:lstStyle/>
          <a:p>
            <a:r>
              <a:rPr lang="en-US" b="1" i="1"/>
              <a:t>Views of the Northern and Southern Hemispheres</a:t>
            </a:r>
          </a:p>
        </p:txBody>
      </p:sp>
      <p:pic>
        <p:nvPicPr>
          <p:cNvPr id="1272835" name="Picture 3" descr="FG12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28600"/>
            <a:ext cx="3300413" cy="639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 of Seawater </a:t>
            </a:r>
          </a:p>
        </p:txBody>
      </p:sp>
      <p:pic>
        <p:nvPicPr>
          <p:cNvPr id="1313798" name="Picture 6" descr="07_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4648"/>
          <a:stretch>
            <a:fillRect/>
          </a:stretch>
        </p:blipFill>
        <p:spPr>
          <a:xfrm>
            <a:off x="304800" y="1752600"/>
            <a:ext cx="4038600" cy="4038600"/>
          </a:xfrm>
          <a:noFill/>
          <a:ln/>
        </p:spPr>
      </p:pic>
      <p:pic>
        <p:nvPicPr>
          <p:cNvPr id="1313799" name="Picture 7" descr="15_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3397"/>
          <a:stretch>
            <a:fillRect/>
          </a:stretch>
        </p:blipFill>
        <p:spPr>
          <a:xfrm>
            <a:off x="4648200" y="2590800"/>
            <a:ext cx="4038600" cy="2438400"/>
          </a:xfrm>
          <a:noFill/>
          <a:ln/>
        </p:spPr>
      </p:pic>
      <p:sp>
        <p:nvSpPr>
          <p:cNvPr id="1313800" name="Text Box 8"/>
          <p:cNvSpPr txBox="1">
            <a:spLocks noChangeArrowheads="1"/>
          </p:cNvSpPr>
          <p:nvPr/>
        </p:nvSpPr>
        <p:spPr bwMode="auto">
          <a:xfrm>
            <a:off x="838200" y="5867400"/>
            <a:ext cx="281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Volcanoes</a:t>
            </a:r>
          </a:p>
        </p:txBody>
      </p:sp>
      <p:sp>
        <p:nvSpPr>
          <p:cNvPr id="1313801" name="Text Box 9"/>
          <p:cNvSpPr txBox="1">
            <a:spLocks noChangeArrowheads="1"/>
          </p:cNvSpPr>
          <p:nvPr/>
        </p:nvSpPr>
        <p:spPr bwMode="auto">
          <a:xfrm>
            <a:off x="5257800" y="5029200"/>
            <a:ext cx="281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Comets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762000"/>
            <a:ext cx="7696200" cy="7620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Composition of Seawater </a:t>
            </a:r>
          </a:p>
        </p:txBody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724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Salinity</a:t>
            </a:r>
            <a:r>
              <a:rPr lang="en-US" b="1">
                <a:cs typeface="Times New Roman" pitchFamily="18" charset="0"/>
              </a:rPr>
              <a:t> 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Salinity</a:t>
            </a:r>
            <a:r>
              <a:rPr lang="en-US" b="1">
                <a:cs typeface="Times New Roman" pitchFamily="18" charset="0"/>
              </a:rPr>
              <a:t> is the total amount of solid material dissolved in water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Typically expressed as a %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Dissolved substances in seawater are small numbers and therefore expressed in </a:t>
            </a:r>
            <a:r>
              <a:rPr lang="en-US" b="1" i="1">
                <a:cs typeface="Times New Roman" pitchFamily="18" charset="0"/>
              </a:rPr>
              <a:t>parts per thousand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Most of the salt in seawater is sodium chloride (table salt)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6" name="Picture 2" descr="09_T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27025"/>
            <a:ext cx="7543800" cy="653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/>
              <a:t>Dissolved Components </a:t>
            </a:r>
            <a:br>
              <a:rPr lang="en-US" b="1" i="1"/>
            </a:br>
            <a:r>
              <a:rPr lang="en-US" b="1" i="1"/>
              <a:t>in Seawater</a:t>
            </a:r>
          </a:p>
        </p:txBody>
      </p:sp>
      <p:pic>
        <p:nvPicPr>
          <p:cNvPr id="1276932" name="Picture 4" descr="09_0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524000"/>
            <a:ext cx="7010400" cy="51450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762000"/>
            <a:ext cx="7696200" cy="7620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Composition of Seawater 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50292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Salinity 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Sources of sea salts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Chemical weathering of rocks on continents is one source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Second major source is Earth’s interior through volcanic eruptions</a:t>
            </a:r>
          </a:p>
          <a:p>
            <a:pPr lvl="3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Process called </a:t>
            </a: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outgassing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Composition of seawater has been relatively stable for millions of years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Material is removed just as rapidly as it is added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973" y="-31173"/>
            <a:ext cx="8229600" cy="1143000"/>
          </a:xfrm>
        </p:spPr>
        <p:txBody>
          <a:bodyPr/>
          <a:lstStyle/>
          <a:p>
            <a:r>
              <a:rPr lang="en-US" dirty="0"/>
              <a:t>Field Trip</a:t>
            </a:r>
          </a:p>
        </p:txBody>
      </p:sp>
      <p:pic>
        <p:nvPicPr>
          <p:cNvPr id="1347589" name="Picture 5" descr="gainsville_Page_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799" t="8205" r="33090" b="42757"/>
          <a:stretch>
            <a:fillRect/>
          </a:stretch>
        </p:blipFill>
        <p:spPr>
          <a:xfrm>
            <a:off x="304800" y="1371600"/>
            <a:ext cx="5181600" cy="5207000"/>
          </a:xfrm>
          <a:noFill/>
          <a:ln/>
        </p:spPr>
      </p:pic>
      <p:sp>
        <p:nvSpPr>
          <p:cNvPr id="1347590" name="Text Box 6"/>
          <p:cNvSpPr txBox="1">
            <a:spLocks noChangeArrowheads="1"/>
          </p:cNvSpPr>
          <p:nvPr/>
        </p:nvSpPr>
        <p:spPr bwMode="auto">
          <a:xfrm>
            <a:off x="5638800" y="990600"/>
            <a:ext cx="32766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9:45 at Devils </a:t>
            </a:r>
            <a:r>
              <a:rPr lang="en-US" dirty="0" err="1"/>
              <a:t>Millhopper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Things to Bring – </a:t>
            </a:r>
          </a:p>
          <a:p>
            <a:pPr>
              <a:spcBef>
                <a:spcPct val="50000"/>
              </a:spcBef>
            </a:pPr>
            <a:r>
              <a:rPr lang="en-US" dirty="0"/>
              <a:t>Rain Gear </a:t>
            </a:r>
          </a:p>
          <a:p>
            <a:pPr>
              <a:spcBef>
                <a:spcPct val="50000"/>
              </a:spcBef>
            </a:pPr>
            <a:r>
              <a:rPr lang="en-US" dirty="0"/>
              <a:t>Comfortable Shoes</a:t>
            </a:r>
          </a:p>
          <a:p>
            <a:pPr>
              <a:spcBef>
                <a:spcPct val="50000"/>
              </a:spcBef>
            </a:pPr>
            <a:r>
              <a:rPr lang="en-US" dirty="0"/>
              <a:t>Bug Spray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Camera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r>
              <a:rPr lang="en-US" i="1" dirty="0"/>
              <a:t>4732 </a:t>
            </a:r>
            <a:r>
              <a:rPr lang="en-US" i="1" dirty="0" err="1"/>
              <a:t>Millhopper</a:t>
            </a:r>
            <a:r>
              <a:rPr lang="en-US" i="1" dirty="0"/>
              <a:t> Road</a:t>
            </a:r>
            <a:br>
              <a:rPr lang="en-US" i="1" dirty="0"/>
            </a:br>
            <a:r>
              <a:rPr lang="en-US" i="1" dirty="0"/>
              <a:t>Gainesville, FL 32653</a:t>
            </a:r>
            <a:endParaRPr lang="en-US" dirty="0"/>
          </a:p>
          <a:p>
            <a:r>
              <a:rPr lang="en-US" dirty="0"/>
              <a:t>(352) </a:t>
            </a:r>
            <a:r>
              <a:rPr lang="en-US" dirty="0" smtClean="0"/>
              <a:t>955-2008</a:t>
            </a:r>
          </a:p>
          <a:p>
            <a:endParaRPr lang="en-US" dirty="0"/>
          </a:p>
          <a:p>
            <a:r>
              <a:rPr lang="en-US" dirty="0"/>
              <a:t>Florida Museum of Natural </a:t>
            </a:r>
            <a:r>
              <a:rPr lang="en-US" dirty="0" smtClean="0"/>
              <a:t>History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3215 Hull Road</a:t>
            </a:r>
            <a:br>
              <a:rPr lang="en-US" dirty="0"/>
            </a:br>
            <a:r>
              <a:rPr lang="en-US" dirty="0"/>
              <a:t>Gainesville, FL </a:t>
            </a:r>
            <a:r>
              <a:rPr lang="en-US" dirty="0" smtClean="0"/>
              <a:t>32611-2710</a:t>
            </a:r>
          </a:p>
          <a:p>
            <a:r>
              <a:rPr lang="en-US" dirty="0" smtClean="0"/>
              <a:t>352 846 2000</a:t>
            </a:r>
          </a:p>
          <a:p>
            <a:endParaRPr lang="en-US" dirty="0"/>
          </a:p>
          <a:p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Composition of Seawater </a:t>
            </a:r>
          </a:p>
        </p:txBody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3048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Salinity 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Sources of sea salts </a:t>
            </a:r>
          </a:p>
          <a:p>
            <a:pPr lvl="2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Chemical weathering of rocks on continents is one source</a:t>
            </a:r>
          </a:p>
          <a:p>
            <a:pPr lvl="2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Second major source is Earth’s interior through volcanic eruptions</a:t>
            </a:r>
          </a:p>
          <a:p>
            <a:pPr lvl="3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Process called </a:t>
            </a: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outgassing</a:t>
            </a:r>
          </a:p>
        </p:txBody>
      </p:sp>
      <p:pic>
        <p:nvPicPr>
          <p:cNvPr id="1320964" name="Picture 4" descr="09_04BL"/>
          <p:cNvPicPr>
            <a:picLocks noChangeAspect="1" noChangeArrowheads="1"/>
          </p:cNvPicPr>
          <p:nvPr/>
        </p:nvPicPr>
        <p:blipFill>
          <a:blip r:embed="rId2" cstate="print"/>
          <a:srcRect b="10866"/>
          <a:stretch>
            <a:fillRect/>
          </a:stretch>
        </p:blipFill>
        <p:spPr bwMode="auto">
          <a:xfrm>
            <a:off x="685800" y="4052888"/>
            <a:ext cx="3810000" cy="2500312"/>
          </a:xfrm>
          <a:prstGeom prst="rect">
            <a:avLst/>
          </a:prstGeom>
          <a:noFill/>
        </p:spPr>
      </p:pic>
      <p:pic>
        <p:nvPicPr>
          <p:cNvPr id="1320965" name="Picture 5" descr="07_14"/>
          <p:cNvPicPr>
            <a:picLocks noChangeAspect="1" noChangeArrowheads="1"/>
          </p:cNvPicPr>
          <p:nvPr/>
        </p:nvPicPr>
        <p:blipFill>
          <a:blip r:embed="rId3" cstate="print"/>
          <a:srcRect b="4648"/>
          <a:stretch>
            <a:fillRect/>
          </a:stretch>
        </p:blipFill>
        <p:spPr bwMode="auto">
          <a:xfrm>
            <a:off x="5486400" y="37338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762000"/>
            <a:ext cx="7696200" cy="7620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Composition of Seawater </a:t>
            </a:r>
          </a:p>
        </p:txBody>
      </p:sp>
      <p:sp>
        <p:nvSpPr>
          <p:cNvPr id="127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50292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Salinity 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Processes affecting seawater salinity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Primarily due to changes in the water content of the solution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These include the addition of fresh water due to precipitation, runoff, icebergs melting, and sea-ice melting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The removal of fresh water by evaporation and the formation of sea ice also affect salinity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/>
              <a:t>Precipitation</a:t>
            </a:r>
          </a:p>
        </p:txBody>
      </p:sp>
      <p:pic>
        <p:nvPicPr>
          <p:cNvPr id="1323013" name="Picture 5" descr="salinit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011" t="20470" r="1942" b="25433"/>
          <a:stretch>
            <a:fillRect/>
          </a:stretch>
        </p:blipFill>
        <p:spPr>
          <a:xfrm>
            <a:off x="1447800" y="914400"/>
            <a:ext cx="6553200" cy="57721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916" name="Picture 4" descr="AADZJNF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686800" cy="5746750"/>
          </a:xfrm>
          <a:prstGeom prst="rect">
            <a:avLst/>
          </a:prstGeom>
          <a:noFill/>
        </p:spPr>
      </p:pic>
      <p:sp>
        <p:nvSpPr>
          <p:cNvPr id="13189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/>
              <a:t>Runoff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89" y="2357850"/>
            <a:ext cx="4351311" cy="2895600"/>
          </a:xfrm>
        </p:spPr>
      </p:pic>
    </p:spTree>
    <p:extLst>
      <p:ext uri="{BB962C8B-B14F-4D97-AF65-F5344CB8AC3E}">
        <p14:creationId xmlns:p14="http://schemas.microsoft.com/office/powerpoint/2010/main" val="18244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17638"/>
            <a:ext cx="7315200" cy="4876800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9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93038" cy="7620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The Ocean’s </a:t>
            </a:r>
            <a:br>
              <a:rPr lang="en-US" b="1" i="1">
                <a:cs typeface="Times New Roman" pitchFamily="18" charset="0"/>
              </a:rPr>
            </a:br>
            <a:r>
              <a:rPr lang="en-US" b="1" i="1">
                <a:cs typeface="Times New Roman" pitchFamily="18" charset="0"/>
              </a:rPr>
              <a:t>Layered Structure 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724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Temperature and salinity change with depth in the oceans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A three-layered structure exists in the open ocean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Shallow surface mixed zone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Transition zone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Deep zone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A layer of rapid temperature change below the zone or mixing is known as the </a:t>
            </a: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thermocline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938" name="Picture 2" descr="09_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9144000" cy="2908300"/>
          </a:xfrm>
          <a:prstGeom prst="rect">
            <a:avLst/>
          </a:prstGeom>
          <a:noFill/>
        </p:spPr>
      </p:pic>
      <p:sp>
        <p:nvSpPr>
          <p:cNvPr id="1319940" name="Text Box 4"/>
          <p:cNvSpPr txBox="1">
            <a:spLocks noChangeArrowheads="1"/>
          </p:cNvSpPr>
          <p:nvPr/>
        </p:nvSpPr>
        <p:spPr bwMode="auto">
          <a:xfrm>
            <a:off x="0" y="3048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/>
              <a:t>The Oceans Layered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93038" cy="7620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The Ocean’s </a:t>
            </a:r>
            <a:br>
              <a:rPr lang="en-US" b="1" i="1">
                <a:cs typeface="Times New Roman" pitchFamily="18" charset="0"/>
              </a:rPr>
            </a:br>
            <a:r>
              <a:rPr lang="en-US" b="1" i="1">
                <a:cs typeface="Times New Roman" pitchFamily="18" charset="0"/>
              </a:rPr>
              <a:t>Layered Structure 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724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Temperature and salinity change with depth in the oceans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Salinity variations with depth correspond to the general three-layered structure described for temperature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A zone of rapidly changing salinity, called the </a:t>
            </a: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halocline</a:t>
            </a:r>
            <a:r>
              <a:rPr lang="en-US" b="1" i="1">
                <a:cs typeface="Times New Roman" pitchFamily="18" charset="0"/>
              </a:rPr>
              <a:t>,</a:t>
            </a:r>
            <a:r>
              <a:rPr lang="en-US" b="1">
                <a:cs typeface="Times New Roman" pitchFamily="18" charset="0"/>
              </a:rPr>
              <a:t> corresponds to the thermocline </a:t>
            </a:r>
            <a:endParaRPr lang="en-US" b="1">
              <a:solidFill>
                <a:schemeClr val="tx2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cs typeface="Times New Roman" pitchFamily="18" charset="0"/>
              </a:rPr>
              <a:t>The Sea Floor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Bathymetry</a:t>
            </a:r>
            <a:r>
              <a:rPr lang="en-US" b="1">
                <a:solidFill>
                  <a:schemeClr val="tx2"/>
                </a:solidFill>
                <a:cs typeface="Tahoma" charset="0"/>
              </a:rPr>
              <a:t>—M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easurement of ocean depths and the charting of the shape or topography of the ocean floor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Echo sounder</a:t>
            </a:r>
            <a:r>
              <a:rPr lang="en-US" b="1">
                <a:cs typeface="Times New Roman" pitchFamily="18" charset="0"/>
              </a:rPr>
              <a:t> 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(also called sonar)</a:t>
            </a:r>
            <a:r>
              <a:rPr lang="en-US" b="1">
                <a:cs typeface="Times New Roman" pitchFamily="18" charset="0"/>
              </a:rPr>
              <a:t>  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Invented in the 1920s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Primary instrument for measuring depth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Reflects sound from ocean floor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Devil’s Mill Hopper</a:t>
            </a:r>
          </a:p>
        </p:txBody>
      </p:sp>
      <p:pic>
        <p:nvPicPr>
          <p:cNvPr id="1349638" name="Picture 6" descr="sourceid=navclient&amp;rlz=1T4GGIK_enU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224" t="8418" r="19482" b="51175"/>
          <a:stretch>
            <a:fillRect/>
          </a:stretch>
        </p:blipFill>
        <p:spPr>
          <a:xfrm>
            <a:off x="1066800" y="1600200"/>
            <a:ext cx="7010400" cy="48069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285750"/>
            <a:ext cx="6599238" cy="714375"/>
          </a:xfrm>
        </p:spPr>
        <p:txBody>
          <a:bodyPr/>
          <a:lstStyle/>
          <a:p>
            <a:r>
              <a:rPr lang="en-US" b="1" i="1"/>
              <a:t>   Echo Sounder</a:t>
            </a:r>
          </a:p>
        </p:txBody>
      </p:sp>
      <p:pic>
        <p:nvPicPr>
          <p:cNvPr id="1283075" name="Picture 3" descr="FG12_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775" y="1219200"/>
            <a:ext cx="5888038" cy="5353050"/>
          </a:xfrm>
          <a:prstGeom prst="rect">
            <a:avLst/>
          </a:prstGeom>
          <a:noFill/>
        </p:spPr>
      </p:pic>
      <p:sp>
        <p:nvSpPr>
          <p:cNvPr id="1283076" name="Text Box 4"/>
          <p:cNvSpPr txBox="1">
            <a:spLocks noChangeArrowheads="1"/>
          </p:cNvSpPr>
          <p:nvPr/>
        </p:nvSpPr>
        <p:spPr bwMode="auto">
          <a:xfrm>
            <a:off x="3733800" y="6461125"/>
            <a:ext cx="191611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Verdana" pitchFamily="34" charset="0"/>
              </a:rPr>
              <a:t>Figure 9.6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cs typeface="Times New Roman" pitchFamily="18" charset="0"/>
              </a:rPr>
              <a:t>Mapping the Ocean Floor</a:t>
            </a:r>
          </a:p>
        </p:txBody>
      </p:sp>
      <p:sp>
        <p:nvSpPr>
          <p:cNvPr id="128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Multibeam sonar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Employs and array of sound sources and listening devices 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Obtains a profile of a narrow strip of seafloor </a:t>
            </a:r>
          </a:p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Measuring the shape of the ocean surface from space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Employs satellites equipped with radar altimeters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4125" y="285750"/>
            <a:ext cx="6919913" cy="714375"/>
          </a:xfrm>
        </p:spPr>
        <p:txBody>
          <a:bodyPr/>
          <a:lstStyle/>
          <a:p>
            <a:r>
              <a:rPr lang="en-US" b="1" i="1"/>
              <a:t>  Multibeam Sonar</a:t>
            </a:r>
          </a:p>
        </p:txBody>
      </p:sp>
      <p:pic>
        <p:nvPicPr>
          <p:cNvPr id="1285123" name="Picture 3" descr="FG12_04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9588" y="1143000"/>
            <a:ext cx="5592762" cy="5330825"/>
          </a:xfrm>
          <a:prstGeom prst="rect">
            <a:avLst/>
          </a:prstGeom>
          <a:noFill/>
        </p:spPr>
      </p:pic>
      <p:sp>
        <p:nvSpPr>
          <p:cNvPr id="1285124" name="Text Box 4"/>
          <p:cNvSpPr txBox="1">
            <a:spLocks noChangeArrowheads="1"/>
          </p:cNvSpPr>
          <p:nvPr/>
        </p:nvSpPr>
        <p:spPr bwMode="auto">
          <a:xfrm>
            <a:off x="3733800" y="6461125"/>
            <a:ext cx="1912938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Verdana" pitchFamily="34" charset="0"/>
              </a:rPr>
              <a:t>Figure 9.6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9144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Mapping the Ocean Floor</a:t>
            </a:r>
          </a:p>
        </p:txBody>
      </p:sp>
      <p:sp>
        <p:nvSpPr>
          <p:cNvPr id="128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Three major topographic units of the ocean floor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Continental margins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Ocean basin floor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Oceanic (mid-ocean) ridge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8153400" cy="1143000"/>
          </a:xfrm>
        </p:spPr>
        <p:txBody>
          <a:bodyPr/>
          <a:lstStyle/>
          <a:p>
            <a:r>
              <a:rPr lang="en-US" b="1" i="1"/>
              <a:t>Major Topographic Divisions of the North Atlantic Ocean</a:t>
            </a:r>
          </a:p>
        </p:txBody>
      </p:sp>
      <p:pic>
        <p:nvPicPr>
          <p:cNvPr id="1287171" name="Picture 3" descr="FG12_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1679575"/>
            <a:ext cx="8331200" cy="436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1143000"/>
          </a:xfrm>
        </p:spPr>
        <p:txBody>
          <a:bodyPr/>
          <a:lstStyle/>
          <a:p>
            <a:r>
              <a:rPr lang="en-US" b="1" i="1"/>
              <a:t>Features of a Continental Margin</a:t>
            </a:r>
          </a:p>
        </p:txBody>
      </p:sp>
      <p:pic>
        <p:nvPicPr>
          <p:cNvPr id="1295363" name="Picture 3" descr="FG12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12963"/>
            <a:ext cx="8526463" cy="3373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Continental Margins</a:t>
            </a:r>
          </a:p>
        </p:txBody>
      </p:sp>
      <p:sp>
        <p:nvSpPr>
          <p:cNvPr id="132710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724400" y="1066800"/>
            <a:ext cx="4038600" cy="4525963"/>
          </a:xfrm>
        </p:spPr>
        <p:txBody>
          <a:bodyPr/>
          <a:lstStyle/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>
                <a:solidFill>
                  <a:srgbClr val="FF0066"/>
                </a:solidFill>
              </a:rPr>
              <a:t>Active</a:t>
            </a:r>
          </a:p>
          <a:p>
            <a:pPr>
              <a:buFontTx/>
              <a:buNone/>
            </a:pPr>
            <a:r>
              <a:rPr lang="en-US"/>
              <a:t>	Continental Shelf</a:t>
            </a:r>
          </a:p>
          <a:p>
            <a:pPr>
              <a:buFontTx/>
              <a:buNone/>
            </a:pPr>
            <a:r>
              <a:rPr lang="en-US"/>
              <a:t>	Continental Slope</a:t>
            </a:r>
          </a:p>
          <a:p>
            <a:pPr>
              <a:buFontTx/>
              <a:buNone/>
            </a:pPr>
            <a:r>
              <a:rPr lang="en-US"/>
              <a:t>	Trench</a:t>
            </a:r>
          </a:p>
        </p:txBody>
      </p:sp>
      <p:sp>
        <p:nvSpPr>
          <p:cNvPr id="1327111" name="Rectangle 7"/>
          <p:cNvSpPr>
            <a:spLocks noChangeArrowheads="1"/>
          </p:cNvSpPr>
          <p:nvPr/>
        </p:nvSpPr>
        <p:spPr bwMode="auto">
          <a:xfrm>
            <a:off x="609600" y="1066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800"/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FF0066"/>
                </a:solidFill>
              </a:rPr>
              <a:t>Passive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/>
              <a:t>	Continental Shelf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/>
              <a:t>	Continental Slope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/>
              <a:t>	Continental Rise</a:t>
            </a:r>
          </a:p>
        </p:txBody>
      </p:sp>
      <p:pic>
        <p:nvPicPr>
          <p:cNvPr id="1327112" name="Picture 8" descr="FG12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886200"/>
            <a:ext cx="4191000" cy="2374900"/>
          </a:xfrm>
          <a:prstGeom prst="rect">
            <a:avLst/>
          </a:prstGeom>
          <a:noFill/>
        </p:spPr>
      </p:pic>
      <p:pic>
        <p:nvPicPr>
          <p:cNvPr id="1327113" name="Picture 9" descr="FG12_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42672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cs typeface="Times New Roman" pitchFamily="18" charset="0"/>
              </a:rPr>
              <a:t>Continental Margins </a:t>
            </a:r>
          </a:p>
        </p:txBody>
      </p:sp>
      <p:sp>
        <p:nvSpPr>
          <p:cNvPr id="128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105400"/>
          </a:xfrm>
        </p:spPr>
        <p:txBody>
          <a:bodyPr/>
          <a:lstStyle/>
          <a:p>
            <a:pPr lvl="1">
              <a:buClr>
                <a:schemeClr val="folHlink"/>
              </a:buClr>
              <a:buFont typeface="Wingdings" pitchFamily="2" charset="2"/>
              <a:buNone/>
            </a:pPr>
            <a:r>
              <a:rPr lang="en-US" sz="3600" b="1" i="1">
                <a:solidFill>
                  <a:schemeClr val="tx2"/>
                </a:solidFill>
                <a:cs typeface="Times New Roman" pitchFamily="18" charset="0"/>
              </a:rPr>
              <a:t>Continental shelf</a:t>
            </a:r>
            <a:r>
              <a:rPr lang="en-US" sz="3600" b="1">
                <a:cs typeface="Times New Roman" pitchFamily="18" charset="0"/>
              </a:rPr>
              <a:t> </a:t>
            </a:r>
          </a:p>
          <a:p>
            <a:pPr lvl="3"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Flooded extension of the continent </a:t>
            </a:r>
          </a:p>
          <a:p>
            <a:pPr lvl="3"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Varies greatly in width </a:t>
            </a:r>
          </a:p>
          <a:p>
            <a:pPr lvl="3"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Gently sloping </a:t>
            </a:r>
          </a:p>
          <a:p>
            <a:pPr lvl="3"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Contains oil and important mineral deposits </a:t>
            </a:r>
          </a:p>
          <a:p>
            <a:pPr lvl="3"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Some areas are mantled by extensive glacial deposits </a:t>
            </a:r>
          </a:p>
          <a:p>
            <a:pPr lvl="3"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Most consist of thick accumulations of shallow-water sediments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b="1" i="1"/>
              <a:t>Features of a Passive Continental Margin</a:t>
            </a:r>
          </a:p>
        </p:txBody>
      </p:sp>
      <p:pic>
        <p:nvPicPr>
          <p:cNvPr id="1324035" name="Picture 3" descr="FG12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12963"/>
            <a:ext cx="8526463" cy="3373437"/>
          </a:xfrm>
          <a:prstGeom prst="rect">
            <a:avLst/>
          </a:prstGeom>
          <a:noFill/>
        </p:spPr>
      </p:pic>
      <p:sp>
        <p:nvSpPr>
          <p:cNvPr id="1324036" name="Text Box 4"/>
          <p:cNvSpPr txBox="1">
            <a:spLocks noChangeArrowheads="1"/>
          </p:cNvSpPr>
          <p:nvPr/>
        </p:nvSpPr>
        <p:spPr bwMode="auto">
          <a:xfrm>
            <a:off x="3581400" y="6461125"/>
            <a:ext cx="18288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>
                <a:latin typeface="Verdana" pitchFamily="34" charset="0"/>
              </a:rPr>
              <a:t>Figure 9.10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cs typeface="Times New Roman" pitchFamily="18" charset="0"/>
              </a:rPr>
              <a:t>Continental Margins 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10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b="1" i="1">
                <a:solidFill>
                  <a:schemeClr val="tx2"/>
                </a:solidFill>
                <a:cs typeface="Times New Roman" pitchFamily="18" charset="0"/>
              </a:rPr>
              <a:t>Continental slope</a:t>
            </a:r>
            <a:r>
              <a:rPr lang="en-US" sz="3600" b="1">
                <a:solidFill>
                  <a:schemeClr val="tx2"/>
                </a:solidFill>
                <a:cs typeface="Times New Roman" pitchFamily="18" charset="0"/>
              </a:rPr>
              <a:t> </a:t>
            </a:r>
            <a:endParaRPr lang="en-US" sz="3600" b="1">
              <a:cs typeface="Times New Roman" pitchFamily="18" charset="0"/>
            </a:endParaRPr>
          </a:p>
          <a:p>
            <a:pPr lvl="3"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Marks the seaward edge of the continental shelf </a:t>
            </a:r>
          </a:p>
          <a:p>
            <a:pPr lvl="3"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Relatively steep structure </a:t>
            </a:r>
          </a:p>
          <a:p>
            <a:pPr lvl="3"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Boundary between continental crust and oceanic crust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620000" cy="838200"/>
          </a:xfrm>
        </p:spPr>
        <p:txBody>
          <a:bodyPr/>
          <a:lstStyle/>
          <a:p>
            <a:r>
              <a:rPr lang="en-US" b="1" i="1"/>
              <a:t>Relative Dating</a:t>
            </a:r>
          </a:p>
        </p:txBody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2743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</a:rPr>
              <a:t>Law of superposition</a:t>
            </a:r>
          </a:p>
          <a:p>
            <a:pPr lvl="2">
              <a:lnSpc>
                <a:spcPct val="90000"/>
              </a:lnSpc>
            </a:pPr>
            <a:r>
              <a:rPr lang="en-US" sz="2800" b="1"/>
              <a:t>Developed by Nicolaus Steno in 1669</a:t>
            </a:r>
          </a:p>
          <a:p>
            <a:pPr lvl="2">
              <a:lnSpc>
                <a:spcPct val="90000"/>
              </a:lnSpc>
            </a:pPr>
            <a:r>
              <a:rPr lang="en-US" sz="2800" b="1"/>
              <a:t>In an undeformed sequence of sedimentary rocks (or layered igneous rocks), the oldest rocks are on the bottom</a:t>
            </a:r>
            <a:r>
              <a:rPr lang="en-US" sz="2000" b="1"/>
              <a:t>	</a:t>
            </a:r>
            <a:endParaRPr lang="en-US" sz="2000"/>
          </a:p>
        </p:txBody>
      </p:sp>
      <p:pic>
        <p:nvPicPr>
          <p:cNvPr id="1162245" name="Picture 5" descr="AADZJJX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657600"/>
            <a:ext cx="4495800" cy="298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b="1" i="1"/>
              <a:t>Features of a Passive Continental Margin</a:t>
            </a:r>
          </a:p>
        </p:txBody>
      </p:sp>
      <p:pic>
        <p:nvPicPr>
          <p:cNvPr id="1325059" name="Picture 3" descr="FG12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12963"/>
            <a:ext cx="8526463" cy="3373437"/>
          </a:xfrm>
          <a:prstGeom prst="rect">
            <a:avLst/>
          </a:prstGeom>
          <a:noFill/>
        </p:spPr>
      </p:pic>
      <p:sp>
        <p:nvSpPr>
          <p:cNvPr id="1325060" name="Text Box 4"/>
          <p:cNvSpPr txBox="1">
            <a:spLocks noChangeArrowheads="1"/>
          </p:cNvSpPr>
          <p:nvPr/>
        </p:nvSpPr>
        <p:spPr bwMode="auto">
          <a:xfrm>
            <a:off x="3581400" y="6461125"/>
            <a:ext cx="18288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>
                <a:latin typeface="Verdana" pitchFamily="34" charset="0"/>
              </a:rPr>
              <a:t>Figure 9.10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Continental Margins 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257800"/>
          </a:xfrm>
        </p:spPr>
        <p:txBody>
          <a:bodyPr/>
          <a:lstStyle/>
          <a:p>
            <a:pPr lvl="2">
              <a:lnSpc>
                <a:spcPct val="90000"/>
              </a:lnSpc>
              <a:buFont typeface="Wingdings" pitchFamily="2" charset="2"/>
              <a:buNone/>
            </a:pPr>
            <a:r>
              <a:rPr lang="en-US" sz="3600" b="1" i="1">
                <a:solidFill>
                  <a:schemeClr val="tx2"/>
                </a:solidFill>
                <a:cs typeface="Times New Roman" pitchFamily="18" charset="0"/>
              </a:rPr>
              <a:t>Continental rise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2">
              <a:lnSpc>
                <a:spcPct val="90000"/>
              </a:lnSpc>
              <a:buFont typeface="Wingdings" pitchFamily="2" charset="2"/>
              <a:buNone/>
            </a:pPr>
            <a:endParaRPr lang="en-US" b="1">
              <a:cs typeface="Times New Roman" pitchFamily="18" charset="0"/>
            </a:endParaRPr>
          </a:p>
          <a:p>
            <a:pPr lvl="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Continental slope merges into a more gradual incline</a:t>
            </a:r>
            <a:r>
              <a:rPr lang="en-US" sz="2400" b="1">
                <a:cs typeface="Tahoma" charset="0"/>
              </a:rPr>
              <a:t>—T</a:t>
            </a:r>
            <a:r>
              <a:rPr lang="en-US" sz="2400" b="1">
                <a:cs typeface="Times New Roman" pitchFamily="18" charset="0"/>
              </a:rPr>
              <a:t>he continental rise </a:t>
            </a:r>
          </a:p>
          <a:p>
            <a:pPr lvl="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At the base of the continental slope turbidity currents that follow submarine canyons deposit sediment that forms </a:t>
            </a: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deep-sea fans</a:t>
            </a:r>
            <a:r>
              <a:rPr lang="en-US" sz="2400" b="1">
                <a:cs typeface="Times New Roman" pitchFamily="18" charset="0"/>
              </a:rPr>
              <a:t> </a:t>
            </a:r>
          </a:p>
          <a:p>
            <a:pPr lvl="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Found in regions where trenches are absent </a:t>
            </a:r>
          </a:p>
          <a:p>
            <a:pPr lvl="3">
              <a:lnSpc>
                <a:spcPct val="90000"/>
              </a:lnSpc>
              <a:buFont typeface="Wingdings" pitchFamily="2" charset="2"/>
              <a:buChar char="§"/>
            </a:pPr>
            <a:endParaRPr lang="en-US" sz="2400" b="1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b="1" i="1"/>
              <a:t>Features of a Passive Continental Margin</a:t>
            </a:r>
          </a:p>
        </p:txBody>
      </p:sp>
      <p:pic>
        <p:nvPicPr>
          <p:cNvPr id="1326083" name="Picture 3" descr="FG12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12963"/>
            <a:ext cx="8526463" cy="3373437"/>
          </a:xfrm>
          <a:prstGeom prst="rect">
            <a:avLst/>
          </a:prstGeom>
          <a:noFill/>
        </p:spPr>
      </p:pic>
      <p:sp>
        <p:nvSpPr>
          <p:cNvPr id="1326084" name="Text Box 4"/>
          <p:cNvSpPr txBox="1">
            <a:spLocks noChangeArrowheads="1"/>
          </p:cNvSpPr>
          <p:nvPr/>
        </p:nvSpPr>
        <p:spPr bwMode="auto">
          <a:xfrm>
            <a:off x="3581400" y="6461125"/>
            <a:ext cx="18288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>
                <a:latin typeface="Verdana" pitchFamily="34" charset="0"/>
              </a:rPr>
              <a:t>Figure 9.10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cs typeface="Times New Roman" pitchFamily="18" charset="0"/>
              </a:rPr>
              <a:t>Continental Margins 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 lvl="2">
              <a:buFont typeface="Wingdings" pitchFamily="2" charset="2"/>
              <a:buNone/>
            </a:pPr>
            <a:r>
              <a:rPr lang="en-US" b="1">
                <a:cs typeface="Times New Roman" pitchFamily="18" charset="0"/>
              </a:rPr>
              <a:t>Submarine canyons and turbidity currents </a:t>
            </a:r>
          </a:p>
          <a:p>
            <a:pPr lvl="3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Submarine canyons</a:t>
            </a:r>
          </a:p>
          <a:p>
            <a:pPr lvl="4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Deep, steep-sided valleys cut into the continental slope </a:t>
            </a:r>
          </a:p>
          <a:p>
            <a:pPr lvl="4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Some are seaward extensions of river valleys </a:t>
            </a:r>
          </a:p>
          <a:p>
            <a:pPr lvl="4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Most appear to have been eroded by turbidity currents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b="1" i="1"/>
              <a:t>Features of a Passive Continental Margin</a:t>
            </a:r>
          </a:p>
        </p:txBody>
      </p:sp>
      <p:pic>
        <p:nvPicPr>
          <p:cNvPr id="1329155" name="Picture 3" descr="FG12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12963"/>
            <a:ext cx="8526463" cy="3373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cs typeface="Times New Roman" pitchFamily="18" charset="0"/>
              </a:rPr>
              <a:t>Continental Margins </a:t>
            </a:r>
          </a:p>
        </p:txBody>
      </p:sp>
      <p:sp>
        <p:nvSpPr>
          <p:cNvPr id="129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438400"/>
          </a:xfrm>
        </p:spPr>
        <p:txBody>
          <a:bodyPr/>
          <a:lstStyle/>
          <a:p>
            <a:pPr lvl="2">
              <a:buFont typeface="Wingdings" pitchFamily="2" charset="2"/>
              <a:buNone/>
            </a:pPr>
            <a:r>
              <a:rPr lang="en-US" b="1">
                <a:cs typeface="Times New Roman" pitchFamily="18" charset="0"/>
              </a:rPr>
              <a:t>Submarine canyons and turbidity currents </a:t>
            </a:r>
          </a:p>
          <a:p>
            <a:pPr lvl="3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Turbidity currents </a:t>
            </a:r>
          </a:p>
          <a:p>
            <a:pPr lvl="4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Downslope movements of dense, sediment-laden water </a:t>
            </a:r>
          </a:p>
          <a:p>
            <a:pPr lvl="4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Deposits are called </a:t>
            </a: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turbidites</a:t>
            </a:r>
            <a:r>
              <a:rPr lang="en-US" sz="2400" b="1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2400" b="1"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4000" b="1">
                <a:cs typeface="Times New Roman" pitchFamily="18" charset="0"/>
              </a:rPr>
              <a:t>Turbidity currents – large scale</a:t>
            </a:r>
          </a:p>
        </p:txBody>
      </p:sp>
      <p:pic>
        <p:nvPicPr>
          <p:cNvPr id="1334277" name="Picture 5" descr="IMG_03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4000" b="1">
                <a:cs typeface="Times New Roman" pitchFamily="18" charset="0"/>
              </a:rPr>
              <a:t>Turbidity currents- small scale</a:t>
            </a:r>
          </a:p>
        </p:txBody>
      </p:sp>
      <p:pic>
        <p:nvPicPr>
          <p:cNvPr id="1335303" name="Picture 7" descr="IMG_0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239000" cy="542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cs typeface="Times New Roman" pitchFamily="18" charset="0"/>
              </a:rPr>
              <a:t>Continental Margins </a:t>
            </a:r>
          </a:p>
        </p:txBody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Active continental margins </a:t>
            </a:r>
            <a:endParaRPr lang="en-US" b="1">
              <a:cs typeface="Times New Roman" pitchFamily="18" charset="0"/>
            </a:endParaRP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Continental slope descends abruptly into a </a:t>
            </a: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deep-ocean trench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Located primarily around the Pacific Ocean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Accumulations of deformed sediment and scraps of ocean crust form </a:t>
            </a: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accretionary wedges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Some subduction zones have little or no accumulation of sediments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838200"/>
          </a:xfrm>
        </p:spPr>
        <p:txBody>
          <a:bodyPr/>
          <a:lstStyle/>
          <a:p>
            <a:r>
              <a:rPr lang="en-US" b="1" i="1"/>
              <a:t>An Active </a:t>
            </a:r>
            <a:br>
              <a:rPr lang="en-US" b="1" i="1"/>
            </a:br>
            <a:r>
              <a:rPr lang="en-US" b="1" i="1"/>
              <a:t>Continental Margin</a:t>
            </a:r>
          </a:p>
        </p:txBody>
      </p:sp>
      <p:pic>
        <p:nvPicPr>
          <p:cNvPr id="1298435" name="Picture 3" descr="FG12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85913"/>
            <a:ext cx="8226425" cy="4662487"/>
          </a:xfrm>
          <a:prstGeom prst="rect">
            <a:avLst/>
          </a:prstGeom>
          <a:noFill/>
        </p:spPr>
      </p:pic>
      <p:sp>
        <p:nvSpPr>
          <p:cNvPr id="1298436" name="Text Box 4"/>
          <p:cNvSpPr txBox="1">
            <a:spLocks noChangeArrowheads="1"/>
          </p:cNvSpPr>
          <p:nvPr/>
        </p:nvSpPr>
        <p:spPr bwMode="auto">
          <a:xfrm>
            <a:off x="3581400" y="6461125"/>
            <a:ext cx="18288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>
                <a:latin typeface="Verdana" pitchFamily="34" charset="0"/>
              </a:rPr>
              <a:t>Figure 9.11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1766888"/>
          </a:xfrm>
        </p:spPr>
        <p:txBody>
          <a:bodyPr/>
          <a:lstStyle/>
          <a:p>
            <a:r>
              <a:rPr lang="en-US" sz="4000" b="1" i="1"/>
              <a:t>Superposition Is Well Illustrated</a:t>
            </a:r>
            <a:br>
              <a:rPr lang="en-US" sz="4000" b="1" i="1"/>
            </a:br>
            <a:r>
              <a:rPr lang="en-US" sz="4000" b="1" i="1"/>
              <a:t>by the Strata</a:t>
            </a:r>
            <a:br>
              <a:rPr lang="en-US" sz="4000" b="1" i="1"/>
            </a:br>
            <a:r>
              <a:rPr lang="en-US" sz="4000" b="1" i="1"/>
              <a:t>in the Grand Canyon</a:t>
            </a:r>
          </a:p>
        </p:txBody>
      </p:sp>
      <p:pic>
        <p:nvPicPr>
          <p:cNvPr id="1163268" name="Picture 4" descr="08_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6596"/>
          <a:stretch>
            <a:fillRect/>
          </a:stretch>
        </p:blipFill>
        <p:spPr>
          <a:xfrm>
            <a:off x="668338" y="2009775"/>
            <a:ext cx="7808912" cy="39338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68338" y="703263"/>
            <a:ext cx="7505700" cy="595312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Deep-Ocean Basin 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Deep-ocean trenches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Long, relatively narrow features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Deepest parts of ocean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Most are located in the Pacific Ocean 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Sites where moving lithospheric plates plunge into the mantle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Associated with volcanic activity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Volcanic islands arcs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Continental volcanic arcs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0"/>
            <a:ext cx="7307263" cy="8382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Deep-Ocean Basin</a:t>
            </a:r>
          </a:p>
        </p:txBody>
      </p:sp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Abyssal plains </a:t>
            </a:r>
            <a:endParaRPr lang="en-US" b="1">
              <a:cs typeface="Times New Roman" pitchFamily="18" charset="0"/>
            </a:endParaRP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Likely the most level places on Earth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Sites of thick accumulations of sediment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Found in all oceans </a:t>
            </a:r>
          </a:p>
          <a:p>
            <a:pPr>
              <a:buFont typeface="Wingdings" pitchFamily="2" charset="2"/>
              <a:buChar char="§"/>
            </a:pPr>
            <a:endParaRPr lang="en-US" b="1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178" name="Picture 2" descr="09_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31900"/>
            <a:ext cx="6781800" cy="5626100"/>
          </a:xfrm>
          <a:prstGeom prst="rect">
            <a:avLst/>
          </a:prstGeom>
          <a:noFill/>
        </p:spPr>
      </p:pic>
      <p:sp>
        <p:nvSpPr>
          <p:cNvPr id="1330180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Abyssal Plains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3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Abyssal Plains</a:t>
            </a:r>
          </a:p>
        </p:txBody>
      </p:sp>
      <p:pic>
        <p:nvPicPr>
          <p:cNvPr id="1336330" name="Picture 10" descr="_1113105715_001_Page_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68" t="13049" r="5717" b="15179"/>
          <a:stretch>
            <a:fillRect/>
          </a:stretch>
        </p:blipFill>
        <p:spPr>
          <a:xfrm>
            <a:off x="228600" y="1295400"/>
            <a:ext cx="8229600" cy="5029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Deep-Ocean Basin</a:t>
            </a:r>
          </a:p>
        </p:txBody>
      </p:sp>
      <p:sp>
        <p:nvSpPr>
          <p:cNvPr id="133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600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Seamounts</a:t>
            </a:r>
            <a:r>
              <a:rPr lang="en-US" b="1">
                <a:cs typeface="Times New Roman" pitchFamily="18" charset="0"/>
              </a:rPr>
              <a:t> and </a:t>
            </a: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guyots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Isolated volcanic peaks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Many form near oceanic ridges 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endParaRPr lang="en-US" b="1">
              <a:cs typeface="Times New Roman" pitchFamily="18" charset="0"/>
            </a:endParaRPr>
          </a:p>
        </p:txBody>
      </p:sp>
      <p:pic>
        <p:nvPicPr>
          <p:cNvPr id="1332228" name="Picture 4" descr="05_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438400"/>
            <a:ext cx="5486400" cy="4294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Deep-Ocean Basin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305800" cy="5715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Mid-ocean ridge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Characterized by 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b="1">
                <a:cs typeface="Times New Roman" pitchFamily="18" charset="0"/>
              </a:rPr>
              <a:t>An elevated position 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b="1">
                <a:cs typeface="Times New Roman" pitchFamily="18" charset="0"/>
              </a:rPr>
              <a:t>Extensive faulting 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b="1">
                <a:cs typeface="Times New Roman" pitchFamily="18" charset="0"/>
              </a:rPr>
              <a:t>Numerous volcanic structures that have developed on newly formed crust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buClr>
                <a:schemeClr val="tx1"/>
              </a:buClr>
              <a:buFontTx/>
              <a:buChar char="•"/>
            </a:pPr>
            <a:endParaRPr lang="en-US" b="1">
              <a:cs typeface="Times New Roman" pitchFamily="18" charset="0"/>
            </a:endParaRPr>
          </a:p>
        </p:txBody>
      </p:sp>
      <p:pic>
        <p:nvPicPr>
          <p:cNvPr id="1300484" name="Picture 4" descr="05_10"/>
          <p:cNvPicPr>
            <a:picLocks noChangeAspect="1" noChangeArrowheads="1"/>
          </p:cNvPicPr>
          <p:nvPr/>
        </p:nvPicPr>
        <p:blipFill>
          <a:blip r:embed="rId2"/>
          <a:srcRect l="32001" r="14000" b="60905"/>
          <a:stretch>
            <a:fillRect/>
          </a:stretch>
        </p:blipFill>
        <p:spPr bwMode="auto">
          <a:xfrm>
            <a:off x="2590800" y="4114800"/>
            <a:ext cx="36576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467600" cy="7620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Deep-Ocean Basin</a:t>
            </a:r>
          </a:p>
        </p:txBody>
      </p:sp>
      <p:sp>
        <p:nvSpPr>
          <p:cNvPr id="130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Mid-ocean ridge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Interconnected ridge system is the longest topographic feature on Earth’s surface </a:t>
            </a:r>
          </a:p>
          <a:p>
            <a:pPr lvl="2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Over 70,000 kilometers (43,000 miles) in length </a:t>
            </a:r>
          </a:p>
          <a:p>
            <a:pPr lvl="2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Twenty-three percent of Earth’s surface </a:t>
            </a:r>
          </a:p>
          <a:p>
            <a:pPr lvl="2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Winds through all major oceans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Along the axis of some segments are deep downfaulted structures called </a:t>
            </a: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rift valleys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endParaRPr lang="en-US" b="1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Deep-Ocean Basin</a:t>
            </a:r>
          </a:p>
        </p:txBody>
      </p:sp>
      <p:pic>
        <p:nvPicPr>
          <p:cNvPr id="1333253" name="Picture 5" descr="09_08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b="11485"/>
          <a:stretch>
            <a:fillRect/>
          </a:stretch>
        </p:blipFill>
        <p:spPr>
          <a:xfrm>
            <a:off x="533400" y="1066800"/>
            <a:ext cx="8077200" cy="55499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609600"/>
            <a:ext cx="7793037" cy="8382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Seafloor Sediments </a:t>
            </a:r>
          </a:p>
        </p:txBody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Ocean floor is mantled with sediment </a:t>
            </a:r>
          </a:p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Sources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Turbidity currents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Sediment that slowly settles to the bottom from above </a:t>
            </a:r>
          </a:p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Thickness varies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Thickest in trenches</a:t>
            </a:r>
            <a:r>
              <a:rPr lang="en-US" b="1">
                <a:cs typeface="Tahoma" charset="0"/>
              </a:rPr>
              <a:t>—A</a:t>
            </a:r>
            <a:r>
              <a:rPr lang="en-US" b="1">
                <a:cs typeface="Times New Roman" pitchFamily="18" charset="0"/>
              </a:rPr>
              <a:t>ccumulations may approach 10 kilometers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685800"/>
            <a:ext cx="7793037" cy="7620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Seafloor Sediments </a:t>
            </a:r>
          </a:p>
        </p:txBody>
      </p:sp>
      <p:sp>
        <p:nvSpPr>
          <p:cNvPr id="130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Thickness varies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Pacific Ocean</a:t>
            </a:r>
            <a:r>
              <a:rPr lang="en-US" b="1">
                <a:cs typeface="Tahoma" charset="0"/>
              </a:rPr>
              <a:t>—A</a:t>
            </a:r>
            <a:r>
              <a:rPr lang="en-US" b="1">
                <a:cs typeface="Times New Roman" pitchFamily="18" charset="0"/>
              </a:rPr>
              <a:t>bout 600 meters or less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Atlantic Ocean</a:t>
            </a:r>
            <a:r>
              <a:rPr lang="en-US" b="1">
                <a:cs typeface="Tahoma" charset="0"/>
              </a:rPr>
              <a:t>—F</a:t>
            </a:r>
            <a:r>
              <a:rPr lang="en-US" b="1">
                <a:cs typeface="Times New Roman" pitchFamily="18" charset="0"/>
              </a:rPr>
              <a:t>rom 500 to 1000 meters thick </a:t>
            </a:r>
          </a:p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Mud is the most common sediment on the deep-ocean floor</a:t>
            </a:r>
            <a:r>
              <a:rPr lang="en-US" b="1"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924800" cy="990600"/>
          </a:xfrm>
        </p:spPr>
        <p:txBody>
          <a:bodyPr/>
          <a:lstStyle/>
          <a:p>
            <a:r>
              <a:rPr lang="en-US" b="1"/>
              <a:t>   </a:t>
            </a:r>
            <a:r>
              <a:rPr lang="en-US" b="1" i="1"/>
              <a:t>Relative Dating</a:t>
            </a:r>
          </a:p>
        </p:txBody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</a:rPr>
              <a:t>Principle of original horizontality</a:t>
            </a:r>
          </a:p>
          <a:p>
            <a:pPr lvl="2">
              <a:lnSpc>
                <a:spcPct val="90000"/>
              </a:lnSpc>
            </a:pPr>
            <a:r>
              <a:rPr lang="en-US" sz="2800" b="1"/>
              <a:t>Layers of sediment are generally deposited in a horizontal position</a:t>
            </a:r>
          </a:p>
          <a:p>
            <a:pPr lvl="2">
              <a:lnSpc>
                <a:spcPct val="90000"/>
              </a:lnSpc>
            </a:pPr>
            <a:r>
              <a:rPr lang="en-US" sz="2800" b="1"/>
              <a:t>Rock layers that are flat have not been disturbed</a:t>
            </a:r>
          </a:p>
          <a:p>
            <a:pPr lvl="3">
              <a:lnSpc>
                <a:spcPct val="90000"/>
              </a:lnSpc>
            </a:pPr>
            <a:endParaRPr lang="en-US" sz="2400" b="1"/>
          </a:p>
          <a:p>
            <a:pPr lvl="3">
              <a:lnSpc>
                <a:spcPct val="90000"/>
              </a:lnSpc>
            </a:pPr>
            <a:endParaRPr lang="en-US" sz="2400" b="1"/>
          </a:p>
          <a:p>
            <a:pPr lvl="2">
              <a:lnSpc>
                <a:spcPct val="90000"/>
              </a:lnSpc>
            </a:pPr>
            <a:endParaRPr lang="en-US" sz="2800" b="1"/>
          </a:p>
          <a:p>
            <a:pPr lvl="2">
              <a:lnSpc>
                <a:spcPct val="90000"/>
              </a:lnSpc>
            </a:pPr>
            <a:endParaRPr lang="en-US" b="1"/>
          </a:p>
        </p:txBody>
      </p:sp>
      <p:pic>
        <p:nvPicPr>
          <p:cNvPr id="1164292" name="Picture 4" descr="AADZJKH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733800"/>
            <a:ext cx="3867150" cy="2587625"/>
          </a:xfrm>
          <a:prstGeom prst="rect">
            <a:avLst/>
          </a:prstGeom>
          <a:noFill/>
        </p:spPr>
      </p:pic>
      <p:pic>
        <p:nvPicPr>
          <p:cNvPr id="1164293" name="Picture 5" descr="AADZJJ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33800"/>
            <a:ext cx="3962400" cy="263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609600"/>
            <a:ext cx="7793037" cy="8382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Seafloor Sediments </a:t>
            </a:r>
          </a:p>
        </p:txBody>
      </p:sp>
      <p:sp>
        <p:nvSpPr>
          <p:cNvPr id="130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6781800" cy="38862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>
                <a:solidFill>
                  <a:schemeClr val="tx2"/>
                </a:solidFill>
                <a:cs typeface="Times New Roman" pitchFamily="18" charset="0"/>
              </a:rPr>
              <a:t>Types of seafloor sediments</a:t>
            </a:r>
            <a:r>
              <a:rPr lang="en-US" sz="2800" b="1">
                <a:cs typeface="Times New Roman" pitchFamily="18" charset="0"/>
              </a:rPr>
              <a:t>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Terrigenous sediment</a:t>
            </a:r>
            <a:r>
              <a:rPr lang="en-US" sz="2400" b="1">
                <a:cs typeface="Times New Roman" pitchFamily="18" charset="0"/>
              </a:rPr>
              <a:t>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>
                <a:cs typeface="Times New Roman" pitchFamily="18" charset="0"/>
              </a:rPr>
              <a:t>Material weathered from continental rocks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>
                <a:cs typeface="Times New Roman" pitchFamily="18" charset="0"/>
              </a:rPr>
              <a:t>Virtually every part of the ocean receives some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>
                <a:cs typeface="Times New Roman" pitchFamily="18" charset="0"/>
              </a:rPr>
              <a:t>Fine particles remain suspended for a long time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>
                <a:cs typeface="Times New Roman" pitchFamily="18" charset="0"/>
              </a:rPr>
              <a:t>Oxidation often produces red and brown colored sediments </a:t>
            </a:r>
          </a:p>
        </p:txBody>
      </p:sp>
      <p:pic>
        <p:nvPicPr>
          <p:cNvPr id="1305604" name="Picture 4" descr="china_three_gor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0"/>
            <a:ext cx="2819400" cy="1995488"/>
          </a:xfrm>
          <a:prstGeom prst="rect">
            <a:avLst/>
          </a:prstGeom>
          <a:noFill/>
        </p:spPr>
      </p:pic>
      <p:pic>
        <p:nvPicPr>
          <p:cNvPr id="1305605" name="Picture 5" descr="Mississippi"/>
          <p:cNvPicPr>
            <a:picLocks noChangeAspect="1" noChangeArrowheads="1"/>
          </p:cNvPicPr>
          <p:nvPr/>
        </p:nvPicPr>
        <p:blipFill>
          <a:blip r:embed="rId3" cstate="print"/>
          <a:srcRect l="24731" t="34093" r="16129" b="22647"/>
          <a:stretch>
            <a:fillRect/>
          </a:stretch>
        </p:blipFill>
        <p:spPr bwMode="auto">
          <a:xfrm>
            <a:off x="4114800" y="4419600"/>
            <a:ext cx="3886200" cy="2195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8382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Seafloor Sediments </a:t>
            </a:r>
          </a:p>
        </p:txBody>
      </p:sp>
      <p:sp>
        <p:nvSpPr>
          <p:cNvPr id="130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Types of seafloor sediments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Biogenous sediment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 </a:t>
            </a:r>
            <a:endParaRPr lang="en-US" b="1">
              <a:cs typeface="Times New Roman" pitchFamily="18" charset="0"/>
            </a:endParaRPr>
          </a:p>
          <a:p>
            <a:pPr lvl="2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Shells and skeletons of marine animals and plants </a:t>
            </a:r>
          </a:p>
          <a:p>
            <a:pPr lvl="2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Most common are </a:t>
            </a: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calcareous oozes</a:t>
            </a:r>
            <a:r>
              <a:rPr lang="en-US" b="1">
                <a:cs typeface="Times New Roman" pitchFamily="18" charset="0"/>
              </a:rPr>
              <a:t> produced from microscopic organisms </a:t>
            </a:r>
          </a:p>
          <a:p>
            <a:pPr lvl="2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Siliceous oozes</a:t>
            </a:r>
            <a:r>
              <a:rPr lang="en-US" b="1">
                <a:cs typeface="Times New Roman" pitchFamily="18" charset="0"/>
              </a:rPr>
              <a:t> composed of skeletons of diatoms and radiolarians </a:t>
            </a:r>
          </a:p>
          <a:p>
            <a:pPr lvl="2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Phosphate rich materials</a:t>
            </a:r>
            <a:r>
              <a:rPr lang="en-US" b="1">
                <a:cs typeface="Times New Roman" pitchFamily="18" charset="0"/>
              </a:rPr>
              <a:t> derived from the bones, teeth, and scales of fish and other marine organisms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02" name="Picture 2" descr="09_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371600"/>
            <a:ext cx="4640263" cy="5486400"/>
          </a:xfrm>
          <a:prstGeom prst="rect">
            <a:avLst/>
          </a:prstGeom>
          <a:noFill/>
        </p:spPr>
      </p:pic>
      <p:sp>
        <p:nvSpPr>
          <p:cNvPr id="133120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i="1">
                <a:solidFill>
                  <a:schemeClr val="tx2"/>
                </a:solidFill>
                <a:cs typeface="Times New Roman" pitchFamily="18" charset="0"/>
              </a:rPr>
              <a:t>Seafloor Sediments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3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4000" b="1" i="1">
                <a:cs typeface="Times New Roman" pitchFamily="18" charset="0"/>
              </a:rPr>
              <a:t>Seafloor Sediments – Coral Reefs</a:t>
            </a:r>
          </a:p>
        </p:txBody>
      </p:sp>
      <p:pic>
        <p:nvPicPr>
          <p:cNvPr id="1339400" name="Picture 8" descr="cora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76800" y="1447800"/>
            <a:ext cx="3048000" cy="2295525"/>
          </a:xfrm>
          <a:noFill/>
          <a:ln/>
        </p:spPr>
      </p:pic>
      <p:pic>
        <p:nvPicPr>
          <p:cNvPr id="1339404" name="Picture 12" descr="anaima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447800"/>
            <a:ext cx="3124200" cy="2354263"/>
          </a:xfrm>
          <a:noFill/>
          <a:ln/>
        </p:spPr>
      </p:pic>
      <p:pic>
        <p:nvPicPr>
          <p:cNvPr id="1339405" name="Picture 13" descr="reef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914400" y="3962400"/>
            <a:ext cx="3048000" cy="2295525"/>
          </a:xfrm>
          <a:noFill/>
          <a:ln/>
        </p:spPr>
      </p:pic>
      <p:pic>
        <p:nvPicPr>
          <p:cNvPr id="1339406" name="Picture 14" descr="grea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029200" y="3962400"/>
            <a:ext cx="2743200" cy="2743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>
                <a:cs typeface="Times New Roman" pitchFamily="18" charset="0"/>
              </a:rPr>
              <a:t>Seafloor Sediments – Coral Reefs</a:t>
            </a:r>
          </a:p>
        </p:txBody>
      </p:sp>
      <p:pic>
        <p:nvPicPr>
          <p:cNvPr id="1341443" name="Picture 3" descr="_1113105715_001_Page_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295" t="18033" r="4524" b="10194"/>
          <a:stretch>
            <a:fillRect/>
          </a:stretch>
        </p:blipFill>
        <p:spPr>
          <a:xfrm>
            <a:off x="762000" y="1524000"/>
            <a:ext cx="7772400" cy="51292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Formation of Atolls</a:t>
            </a:r>
          </a:p>
        </p:txBody>
      </p:sp>
      <p:pic>
        <p:nvPicPr>
          <p:cNvPr id="1345541" name="Picture 5" descr="atol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3200400"/>
            <a:ext cx="4343400" cy="3257550"/>
          </a:xfrm>
          <a:noFill/>
          <a:ln/>
        </p:spPr>
      </p:pic>
      <p:pic>
        <p:nvPicPr>
          <p:cNvPr id="1345542" name="Picture 6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19200"/>
            <a:ext cx="4038600" cy="267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685800"/>
            <a:ext cx="7793037" cy="762000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Seafloor Sediments </a:t>
            </a:r>
          </a:p>
        </p:txBody>
      </p:sp>
      <p:sp>
        <p:nvSpPr>
          <p:cNvPr id="130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Types of seafloor sediments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Hydrogenous sediment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 </a:t>
            </a:r>
            <a:endParaRPr lang="en-US" b="1">
              <a:cs typeface="Times New Roman" pitchFamily="18" charset="0"/>
            </a:endParaRP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Minerals that crystallize directly from seawater 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>
                <a:cs typeface="Times New Roman" pitchFamily="18" charset="0"/>
              </a:rPr>
              <a:t>Most common types include </a:t>
            </a:r>
          </a:p>
          <a:p>
            <a:pPr lvl="3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Manganese nodules </a:t>
            </a:r>
          </a:p>
          <a:p>
            <a:pPr lvl="3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Calcium carbonates </a:t>
            </a:r>
          </a:p>
          <a:p>
            <a:pPr lvl="3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Metal sulfides </a:t>
            </a:r>
          </a:p>
          <a:p>
            <a:pPr lvl="3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b="1">
                <a:cs typeface="Times New Roman" pitchFamily="18" charset="0"/>
              </a:rPr>
              <a:t>Evaporites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3013"/>
            <a:ext cx="7315200" cy="1011237"/>
          </a:xfrm>
        </p:spPr>
        <p:txBody>
          <a:bodyPr/>
          <a:lstStyle/>
          <a:p>
            <a:r>
              <a:rPr lang="en-US" b="1" i="1">
                <a:solidFill>
                  <a:schemeClr val="tx1"/>
                </a:solidFill>
              </a:rPr>
              <a:t>End of Chapter 9</a:t>
            </a:r>
            <a:br>
              <a:rPr lang="en-US" b="1" i="1">
                <a:solidFill>
                  <a:schemeClr val="tx1"/>
                </a:solidFill>
              </a:rPr>
            </a:br>
            <a:r>
              <a:rPr lang="en-US" b="1" i="1">
                <a:solidFill>
                  <a:schemeClr val="tx1"/>
                </a:solidFill>
              </a:rPr>
              <a:t/>
            </a:r>
            <a:br>
              <a:rPr lang="en-US" b="1" i="1">
                <a:solidFill>
                  <a:schemeClr val="tx1"/>
                </a:solidFill>
              </a:rPr>
            </a:br>
            <a:r>
              <a:rPr lang="en-US" b="1" i="1">
                <a:solidFill>
                  <a:srgbClr val="FF0066"/>
                </a:solidFill>
              </a:rPr>
              <a:t>Next Week </a:t>
            </a:r>
            <a:br>
              <a:rPr lang="en-US" b="1" i="1">
                <a:solidFill>
                  <a:srgbClr val="FF0066"/>
                </a:solidFill>
              </a:rPr>
            </a:br>
            <a:r>
              <a:rPr lang="en-US" b="1" i="1">
                <a:solidFill>
                  <a:srgbClr val="FF0066"/>
                </a:solidFill>
              </a:rPr>
              <a:t>Test 3</a:t>
            </a:r>
            <a:br>
              <a:rPr lang="en-US" b="1" i="1">
                <a:solidFill>
                  <a:srgbClr val="FF0066"/>
                </a:solidFill>
              </a:rPr>
            </a:br>
            <a:r>
              <a:rPr lang="en-US" b="1" i="1">
                <a:solidFill>
                  <a:srgbClr val="FF0066"/>
                </a:solidFill>
              </a:rPr>
              <a:t>Chapters 7,8, and 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924800" cy="914400"/>
          </a:xfrm>
        </p:spPr>
        <p:txBody>
          <a:bodyPr/>
          <a:lstStyle/>
          <a:p>
            <a:r>
              <a:rPr lang="en-US" b="1"/>
              <a:t>   </a:t>
            </a:r>
            <a:r>
              <a:rPr lang="en-US" b="1" i="1"/>
              <a:t>Relative Dating</a:t>
            </a:r>
          </a:p>
        </p:txBody>
      </p:sp>
      <p:sp>
        <p:nvSpPr>
          <p:cNvPr id="1224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2209800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Principle of cross-cutting relationships</a:t>
            </a:r>
          </a:p>
          <a:p>
            <a:pPr lvl="2"/>
            <a:r>
              <a:rPr lang="en-US" sz="2800" b="1"/>
              <a:t>Younger features cut across older features</a:t>
            </a:r>
          </a:p>
          <a:p>
            <a:pPr lvl="3"/>
            <a:endParaRPr lang="en-US" sz="2400" b="1"/>
          </a:p>
          <a:p>
            <a:pPr lvl="3"/>
            <a:endParaRPr lang="en-US" sz="2400" b="1"/>
          </a:p>
          <a:p>
            <a:pPr lvl="2"/>
            <a:endParaRPr lang="en-US" sz="2800" b="1"/>
          </a:p>
          <a:p>
            <a:pPr lvl="2"/>
            <a:endParaRPr lang="en-US" b="1"/>
          </a:p>
        </p:txBody>
      </p:sp>
      <p:pic>
        <p:nvPicPr>
          <p:cNvPr id="1224709" name="Picture 5" descr="AACHAAJ0"/>
          <p:cNvPicPr>
            <a:picLocks noChangeAspect="1" noChangeArrowheads="1"/>
          </p:cNvPicPr>
          <p:nvPr/>
        </p:nvPicPr>
        <p:blipFill>
          <a:blip r:embed="rId2"/>
          <a:srcRect t="6306" b="5992"/>
          <a:stretch>
            <a:fillRect/>
          </a:stretch>
        </p:blipFill>
        <p:spPr bwMode="auto">
          <a:xfrm>
            <a:off x="1828800" y="2590800"/>
            <a:ext cx="57912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5362</TotalTime>
  <Words>1581</Words>
  <Application>Microsoft Office PowerPoint</Application>
  <PresentationFormat>On-screen Show (4:3)</PresentationFormat>
  <Paragraphs>331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Arial</vt:lpstr>
      <vt:lpstr>Symbol</vt:lpstr>
      <vt:lpstr>Tahoma</vt:lpstr>
      <vt:lpstr>Times New Roman</vt:lpstr>
      <vt:lpstr>Verdana</vt:lpstr>
      <vt:lpstr>Wingdings</vt:lpstr>
      <vt:lpstr>Default Design</vt:lpstr>
      <vt:lpstr>  Chapter 8  Geologic Time </vt:lpstr>
      <vt:lpstr>PowerPoint Presentation</vt:lpstr>
      <vt:lpstr>PowerPoint Presentation</vt:lpstr>
      <vt:lpstr>Field Trip</vt:lpstr>
      <vt:lpstr>Devil’s Mill Hopper</vt:lpstr>
      <vt:lpstr>Relative Dating</vt:lpstr>
      <vt:lpstr>Superposition Is Well Illustrated by the Strata in the Grand Canyon</vt:lpstr>
      <vt:lpstr>   Relative Dating</vt:lpstr>
      <vt:lpstr>   Relative Dating</vt:lpstr>
      <vt:lpstr>Cross-Cutting Relationships</vt:lpstr>
      <vt:lpstr>Relative Dating</vt:lpstr>
      <vt:lpstr>Relative Dating</vt:lpstr>
      <vt:lpstr>Relative Dating</vt:lpstr>
      <vt:lpstr>Relative Dating - Angular Unconformity</vt:lpstr>
      <vt:lpstr>Relative Dating - Nonconformity</vt:lpstr>
      <vt:lpstr>Relative Dating – Disconformities </vt:lpstr>
      <vt:lpstr>Dating with Radioactivity</vt:lpstr>
      <vt:lpstr>Dating with Radioactivity</vt:lpstr>
      <vt:lpstr>Dating with Radioactivity</vt:lpstr>
      <vt:lpstr>Dating with Radioactivity</vt:lpstr>
      <vt:lpstr>Dating with Radioactivity</vt:lpstr>
      <vt:lpstr>The Geologic Time Scale</vt:lpstr>
      <vt:lpstr>The Geologic Time Scale</vt:lpstr>
      <vt:lpstr>The Geologic Time Scale</vt:lpstr>
      <vt:lpstr>The Geologic Time Scale</vt:lpstr>
      <vt:lpstr>Fossils: Evidence of Past Life</vt:lpstr>
      <vt:lpstr>Fossils: Evidence of Past Life</vt:lpstr>
      <vt:lpstr>  Chapter 9  Oceans: The Last Frontier </vt:lpstr>
      <vt:lpstr>The Vast World Ocean </vt:lpstr>
      <vt:lpstr>The Oceans of Earth</vt:lpstr>
      <vt:lpstr>The Oceans of Earth</vt:lpstr>
      <vt:lpstr>The Vast World Ocean </vt:lpstr>
      <vt:lpstr>The Vast World Ocean </vt:lpstr>
      <vt:lpstr>Views of the Northern and Southern Hemispheres</vt:lpstr>
      <vt:lpstr>Origin of Seawater </vt:lpstr>
      <vt:lpstr>Composition of Seawater </vt:lpstr>
      <vt:lpstr>PowerPoint Presentation</vt:lpstr>
      <vt:lpstr>Dissolved Components  in Seawater</vt:lpstr>
      <vt:lpstr>Composition of Seawater </vt:lpstr>
      <vt:lpstr>Composition of Seawater </vt:lpstr>
      <vt:lpstr>Composition of Seawater </vt:lpstr>
      <vt:lpstr>Precipitation</vt:lpstr>
      <vt:lpstr>Runoff</vt:lpstr>
      <vt:lpstr>Mixing</vt:lpstr>
      <vt:lpstr>Mixing</vt:lpstr>
      <vt:lpstr>The Ocean’s  Layered Structure </vt:lpstr>
      <vt:lpstr>PowerPoint Presentation</vt:lpstr>
      <vt:lpstr>The Ocean’s  Layered Structure </vt:lpstr>
      <vt:lpstr>The Sea Floor</vt:lpstr>
      <vt:lpstr>   Echo Sounder</vt:lpstr>
      <vt:lpstr>Mapping the Ocean Floor</vt:lpstr>
      <vt:lpstr>  Multibeam Sonar</vt:lpstr>
      <vt:lpstr>Mapping the Ocean Floor</vt:lpstr>
      <vt:lpstr>Major Topographic Divisions of the North Atlantic Ocean</vt:lpstr>
      <vt:lpstr>Features of a Continental Margin</vt:lpstr>
      <vt:lpstr>Continental Margins</vt:lpstr>
      <vt:lpstr>Continental Margins </vt:lpstr>
      <vt:lpstr>Features of a Passive Continental Margin</vt:lpstr>
      <vt:lpstr>Continental Margins </vt:lpstr>
      <vt:lpstr>Features of a Passive Continental Margin</vt:lpstr>
      <vt:lpstr>Continental Margins </vt:lpstr>
      <vt:lpstr>Features of a Passive Continental Margin</vt:lpstr>
      <vt:lpstr>Continental Margins </vt:lpstr>
      <vt:lpstr>Features of a Passive Continental Margin</vt:lpstr>
      <vt:lpstr>Continental Margins </vt:lpstr>
      <vt:lpstr>Turbidity currents – large scale</vt:lpstr>
      <vt:lpstr>Turbidity currents- small scale</vt:lpstr>
      <vt:lpstr>Continental Margins </vt:lpstr>
      <vt:lpstr>An Active  Continental Margin</vt:lpstr>
      <vt:lpstr>Deep-Ocean Basin </vt:lpstr>
      <vt:lpstr>Deep-Ocean Basin</vt:lpstr>
      <vt:lpstr>PowerPoint Presentation</vt:lpstr>
      <vt:lpstr>PowerPoint Presentation</vt:lpstr>
      <vt:lpstr>Deep-Ocean Basin</vt:lpstr>
      <vt:lpstr>Deep-Ocean Basin</vt:lpstr>
      <vt:lpstr>Deep-Ocean Basin</vt:lpstr>
      <vt:lpstr>Deep-Ocean Basin</vt:lpstr>
      <vt:lpstr>Seafloor Sediments </vt:lpstr>
      <vt:lpstr>Seafloor Sediments </vt:lpstr>
      <vt:lpstr>Seafloor Sediments </vt:lpstr>
      <vt:lpstr>Seafloor Sediments </vt:lpstr>
      <vt:lpstr>PowerPoint Presentation</vt:lpstr>
      <vt:lpstr>Seafloor Sediments – Coral Reefs</vt:lpstr>
      <vt:lpstr>Seafloor Sediments – Coral Reefs</vt:lpstr>
      <vt:lpstr>Formation of Atolls</vt:lpstr>
      <vt:lpstr>Seafloor Sediments </vt:lpstr>
      <vt:lpstr>End of Chapter 9  Next Week  Test 3 Chapters 7,8, and 9</vt:lpstr>
    </vt:vector>
  </TitlesOfParts>
  <Company>MicroTech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Volcanoes and Igneous Activity  Earth  -  Chapter 4</dc:title>
  <dc:creator>Stan &amp; Cindy Hatfield</dc:creator>
  <cp:lastModifiedBy>Edward Meyers</cp:lastModifiedBy>
  <cp:revision>303</cp:revision>
  <cp:lastPrinted>1601-01-01T00:00:00Z</cp:lastPrinted>
  <dcterms:created xsi:type="dcterms:W3CDTF">2000-12-18T00:31:17Z</dcterms:created>
  <dcterms:modified xsi:type="dcterms:W3CDTF">2016-07-01T01:19:34Z</dcterms:modified>
</cp:coreProperties>
</file>